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lata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 1" panose="020B0604020202020204" charset="0"/>
      <p:regular r:id="rId23"/>
    </p:embeddedFont>
    <p:embeddedFont>
      <p:font typeface="Canva Sans 1 Italics" panose="020B0604020202020204" charset="0"/>
      <p:regular r:id="rId24"/>
    </p:embeddedFont>
    <p:embeddedFont>
      <p:font typeface="Canva Sans 2" panose="020B0604020202020204" charset="0"/>
      <p:regular r:id="rId25"/>
    </p:embeddedFont>
    <p:embeddedFont>
      <p:font typeface="Canva Sans 2 Bold" panose="020B0604020202020204" charset="0"/>
      <p:regular r:id="rId26"/>
    </p:embeddedFont>
    <p:embeddedFont>
      <p:font typeface="Canva Sans 2 Medium" panose="020B0604020202020204" charset="0"/>
      <p:regular r:id="rId27"/>
    </p:embeddedFont>
    <p:embeddedFont>
      <p:font typeface="Garet Light" panose="020B0604020202020204" charset="0"/>
      <p:regular r:id="rId28"/>
    </p:embeddedFont>
    <p:embeddedFont>
      <p:font typeface="Glacial Indifference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4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sv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sv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8333" y="-1944177"/>
            <a:ext cx="14034670" cy="4771788"/>
          </a:xfrm>
          <a:custGeom>
            <a:avLst/>
            <a:gdLst/>
            <a:ahLst/>
            <a:cxnLst/>
            <a:rect l="l" t="t" r="r" b="b"/>
            <a:pathLst>
              <a:path w="14034670" h="4771788">
                <a:moveTo>
                  <a:pt x="0" y="0"/>
                </a:moveTo>
                <a:lnTo>
                  <a:pt x="14034670" y="0"/>
                </a:lnTo>
                <a:lnTo>
                  <a:pt x="14034670" y="4771788"/>
                </a:lnTo>
                <a:lnTo>
                  <a:pt x="0" y="477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5384350" y="2773216"/>
            <a:ext cx="11102518" cy="10977615"/>
          </a:xfrm>
          <a:custGeom>
            <a:avLst/>
            <a:gdLst/>
            <a:ahLst/>
            <a:cxnLst/>
            <a:rect l="l" t="t" r="r" b="b"/>
            <a:pathLst>
              <a:path w="11102518" h="10977615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1149705" y="3368058"/>
            <a:ext cx="47625" cy="3802747"/>
            <a:chOff x="0" y="0"/>
            <a:chExt cx="12543" cy="10015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1001547"/>
            </a:xfrm>
            <a:custGeom>
              <a:avLst/>
              <a:gdLst/>
              <a:ahLst/>
              <a:cxnLst/>
              <a:rect l="l" t="t" r="r" b="b"/>
              <a:pathLst>
                <a:path w="12543" h="1001547">
                  <a:moveTo>
                    <a:pt x="0" y="0"/>
                  </a:moveTo>
                  <a:lnTo>
                    <a:pt x="12543" y="0"/>
                  </a:lnTo>
                  <a:lnTo>
                    <a:pt x="12543" y="1001547"/>
                  </a:lnTo>
                  <a:lnTo>
                    <a:pt x="0" y="100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1039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16336" y="3253758"/>
            <a:ext cx="1024149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5600" spc="604">
                <a:solidFill>
                  <a:srgbClr val="FFFFFF"/>
                </a:solidFill>
                <a:latin typeface="Alata"/>
              </a:rPr>
              <a:t>TETRAHEDRAL ELEMENT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6336" y="4209673"/>
            <a:ext cx="9262646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39"/>
              </a:lnSpc>
              <a:spcBef>
                <a:spcPct val="0"/>
              </a:spcBef>
            </a:pPr>
            <a:r>
              <a:rPr lang="en-US" sz="9600" spc="1036">
                <a:solidFill>
                  <a:srgbClr val="FFFFFF"/>
                </a:solidFill>
                <a:latin typeface="Alata"/>
              </a:rPr>
              <a:t>MUTO FRAME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3502" y="5975608"/>
            <a:ext cx="9866662" cy="125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r>
              <a:rPr lang="en-US" sz="3686" spc="398">
                <a:solidFill>
                  <a:srgbClr val="FFFFFF"/>
                </a:solidFill>
                <a:latin typeface="Alata"/>
              </a:rPr>
              <a:t>Monotonic load of 4% at the top of the frame</a:t>
            </a:r>
          </a:p>
        </p:txBody>
      </p:sp>
      <p:sp>
        <p:nvSpPr>
          <p:cNvPr id="10" name="Freeform 10"/>
          <p:cNvSpPr/>
          <p:nvPr/>
        </p:nvSpPr>
        <p:spPr>
          <a:xfrm>
            <a:off x="2149772" y="220858"/>
            <a:ext cx="13988455" cy="9845283"/>
          </a:xfrm>
          <a:custGeom>
            <a:avLst/>
            <a:gdLst/>
            <a:ahLst/>
            <a:cxnLst/>
            <a:rect l="l" t="t" r="r" b="b"/>
            <a:pathLst>
              <a:path w="13988455" h="9845283">
                <a:moveTo>
                  <a:pt x="0" y="0"/>
                </a:moveTo>
                <a:lnTo>
                  <a:pt x="13988456" y="0"/>
                </a:lnTo>
                <a:lnTo>
                  <a:pt x="13988456" y="9845284"/>
                </a:lnTo>
                <a:lnTo>
                  <a:pt x="0" y="9845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 l="-992" t="-4622" r="-6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3517" y="2357028"/>
            <a:ext cx="3934780" cy="830055"/>
          </a:xfrm>
          <a:custGeom>
            <a:avLst/>
            <a:gdLst/>
            <a:ahLst/>
            <a:cxnLst/>
            <a:rect l="l" t="t" r="r" b="b"/>
            <a:pathLst>
              <a:path w="3934780" h="830055">
                <a:moveTo>
                  <a:pt x="0" y="0"/>
                </a:moveTo>
                <a:lnTo>
                  <a:pt x="3934780" y="0"/>
                </a:lnTo>
                <a:lnTo>
                  <a:pt x="3934780" y="830055"/>
                </a:lnTo>
                <a:lnTo>
                  <a:pt x="0" y="830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3" y="-210629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779131" y="6221596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201227" y="1580381"/>
            <a:ext cx="47625" cy="1649490"/>
            <a:chOff x="0" y="0"/>
            <a:chExt cx="12543" cy="4344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8631" y="4318755"/>
            <a:ext cx="47625" cy="1649490"/>
            <a:chOff x="0" y="0"/>
            <a:chExt cx="12543" cy="4344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8631" y="6673095"/>
            <a:ext cx="47625" cy="1649490"/>
            <a:chOff x="0" y="0"/>
            <a:chExt cx="12543" cy="4344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01506" y="1580381"/>
            <a:ext cx="4029181" cy="2613175"/>
          </a:xfrm>
          <a:custGeom>
            <a:avLst/>
            <a:gdLst/>
            <a:ahLst/>
            <a:cxnLst/>
            <a:rect l="l" t="t" r="r" b="b"/>
            <a:pathLst>
              <a:path w="4029181" h="2613175">
                <a:moveTo>
                  <a:pt x="0" y="0"/>
                </a:moveTo>
                <a:lnTo>
                  <a:pt x="4029181" y="0"/>
                </a:lnTo>
                <a:lnTo>
                  <a:pt x="4029181" y="2613175"/>
                </a:lnTo>
                <a:lnTo>
                  <a:pt x="0" y="2613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3881" y="5324475"/>
            <a:ext cx="3707452" cy="2379409"/>
          </a:xfrm>
          <a:custGeom>
            <a:avLst/>
            <a:gdLst/>
            <a:ahLst/>
            <a:cxnLst/>
            <a:rect l="l" t="t" r="r" b="b"/>
            <a:pathLst>
              <a:path w="3707452" h="2379409">
                <a:moveTo>
                  <a:pt x="0" y="0"/>
                </a:moveTo>
                <a:lnTo>
                  <a:pt x="3707452" y="0"/>
                </a:lnTo>
                <a:lnTo>
                  <a:pt x="3707452" y="2379409"/>
                </a:lnTo>
                <a:lnTo>
                  <a:pt x="0" y="2379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633196" y="3122762"/>
            <a:ext cx="7407106" cy="6135538"/>
          </a:xfrm>
          <a:custGeom>
            <a:avLst/>
            <a:gdLst/>
            <a:ahLst/>
            <a:cxnLst/>
            <a:rect l="l" t="t" r="r" b="b"/>
            <a:pathLst>
              <a:path w="7407106" h="6135538">
                <a:moveTo>
                  <a:pt x="0" y="0"/>
                </a:moveTo>
                <a:lnTo>
                  <a:pt x="7407106" y="0"/>
                </a:lnTo>
                <a:lnTo>
                  <a:pt x="7407106" y="6135538"/>
                </a:lnTo>
                <a:lnTo>
                  <a:pt x="0" y="6135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296581" y="1752654"/>
            <a:ext cx="4101367" cy="7926276"/>
          </a:xfrm>
          <a:custGeom>
            <a:avLst/>
            <a:gdLst/>
            <a:ahLst/>
            <a:cxnLst/>
            <a:rect l="l" t="t" r="r" b="b"/>
            <a:pathLst>
              <a:path w="4101367" h="7926276">
                <a:moveTo>
                  <a:pt x="0" y="0"/>
                </a:moveTo>
                <a:lnTo>
                  <a:pt x="4101367" y="0"/>
                </a:lnTo>
                <a:lnTo>
                  <a:pt x="4101367" y="7926276"/>
                </a:lnTo>
                <a:lnTo>
                  <a:pt x="0" y="7926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19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48852" y="96580"/>
            <a:ext cx="4896809" cy="7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6"/>
              </a:lnSpc>
              <a:spcBef>
                <a:spcPct val="0"/>
              </a:spcBef>
            </a:pPr>
            <a:r>
              <a:rPr lang="en-US" sz="4440" spc="288">
                <a:solidFill>
                  <a:srgbClr val="FFFFFF"/>
                </a:solidFill>
                <a:latin typeface="Alata"/>
              </a:rPr>
              <a:t>Result&amp;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1506" y="1180331"/>
            <a:ext cx="9946106" cy="38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36"/>
              </a:lnSpc>
              <a:spcBef>
                <a:spcPct val="0"/>
              </a:spcBef>
            </a:pPr>
            <a:r>
              <a:rPr lang="en-US" sz="2240" spc="145">
                <a:solidFill>
                  <a:srgbClr val="FFFFFF"/>
                </a:solidFill>
                <a:latin typeface="Alata"/>
              </a:rPr>
              <a:t>the corresponding load for each node is 6.07 x 10^5 N. (2 nodes)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8852" y="4322491"/>
            <a:ext cx="4261381" cy="82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87"/>
              </a:lnSpc>
              <a:spcBef>
                <a:spcPct val="0"/>
              </a:spcBef>
            </a:pPr>
            <a:r>
              <a:rPr lang="en-US" sz="2348" spc="152">
                <a:solidFill>
                  <a:srgbClr val="FFFFFF"/>
                </a:solidFill>
                <a:latin typeface="Alata"/>
              </a:rPr>
              <a:t>the displacement at 4% is around 5.89 cm.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1506" y="814511"/>
            <a:ext cx="13514509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The total load applied is 1.21 x 10^6 N to get the desired displacement at force step 26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78208" y="2357502"/>
            <a:ext cx="5008273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Force-Displacment relationship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3" y="-210629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779131" y="6221596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201227" y="1580381"/>
            <a:ext cx="47625" cy="1649490"/>
            <a:chOff x="0" y="0"/>
            <a:chExt cx="12543" cy="4344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8631" y="4318755"/>
            <a:ext cx="47625" cy="1649490"/>
            <a:chOff x="0" y="0"/>
            <a:chExt cx="12543" cy="4344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8631" y="6673095"/>
            <a:ext cx="47625" cy="1649490"/>
            <a:chOff x="0" y="0"/>
            <a:chExt cx="12543" cy="4344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1028700"/>
            <a:ext cx="6626997" cy="3514008"/>
          </a:xfrm>
          <a:custGeom>
            <a:avLst/>
            <a:gdLst/>
            <a:ahLst/>
            <a:cxnLst/>
            <a:rect l="l" t="t" r="r" b="b"/>
            <a:pathLst>
              <a:path w="6626997" h="3514008">
                <a:moveTo>
                  <a:pt x="0" y="0"/>
                </a:moveTo>
                <a:lnTo>
                  <a:pt x="6626997" y="0"/>
                </a:lnTo>
                <a:lnTo>
                  <a:pt x="6626997" y="3514008"/>
                </a:lnTo>
                <a:lnTo>
                  <a:pt x="0" y="3514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37545" y="1028700"/>
            <a:ext cx="6821755" cy="3582296"/>
          </a:xfrm>
          <a:custGeom>
            <a:avLst/>
            <a:gdLst/>
            <a:ahLst/>
            <a:cxnLst/>
            <a:rect l="l" t="t" r="r" b="b"/>
            <a:pathLst>
              <a:path w="6821755" h="3582296">
                <a:moveTo>
                  <a:pt x="0" y="0"/>
                </a:moveTo>
                <a:lnTo>
                  <a:pt x="6821755" y="0"/>
                </a:lnTo>
                <a:lnTo>
                  <a:pt x="6821755" y="3582296"/>
                </a:lnTo>
                <a:lnTo>
                  <a:pt x="0" y="3582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412794" y="5318942"/>
            <a:ext cx="7458206" cy="3962411"/>
          </a:xfrm>
          <a:custGeom>
            <a:avLst/>
            <a:gdLst/>
            <a:ahLst/>
            <a:cxnLst/>
            <a:rect l="l" t="t" r="r" b="b"/>
            <a:pathLst>
              <a:path w="7458206" h="3962411">
                <a:moveTo>
                  <a:pt x="0" y="0"/>
                </a:moveTo>
                <a:lnTo>
                  <a:pt x="7458206" y="0"/>
                </a:lnTo>
                <a:lnTo>
                  <a:pt x="7458206" y="3962411"/>
                </a:lnTo>
                <a:lnTo>
                  <a:pt x="0" y="3962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48852" y="96580"/>
            <a:ext cx="4896809" cy="7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6"/>
              </a:lnSpc>
              <a:spcBef>
                <a:spcPct val="0"/>
              </a:spcBef>
            </a:pPr>
            <a:r>
              <a:rPr lang="en-US" sz="4440" spc="288">
                <a:solidFill>
                  <a:srgbClr val="FFFFFF"/>
                </a:solidFill>
                <a:latin typeface="Alata"/>
              </a:rPr>
              <a:t>Result&amp;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7256" y="4666533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Stress X direction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63033" y="4893915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Stress Y direction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55697" y="9396470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Stress Z direction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2697341" y="5111849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13263118" y="5337992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7605803" y="9828965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3" y="-210629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779131" y="6221596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201227" y="1580381"/>
            <a:ext cx="47625" cy="1649490"/>
            <a:chOff x="0" y="0"/>
            <a:chExt cx="12543" cy="4344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8631" y="4318755"/>
            <a:ext cx="47625" cy="1649490"/>
            <a:chOff x="0" y="0"/>
            <a:chExt cx="12543" cy="4344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8631" y="6673095"/>
            <a:ext cx="47625" cy="1649490"/>
            <a:chOff x="0" y="0"/>
            <a:chExt cx="12543" cy="4344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2697341" y="5143500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>
            <a:off x="13263118" y="5326410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H="1">
            <a:off x="7605803" y="9828965"/>
            <a:ext cx="2831657" cy="1260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028700" y="1028700"/>
            <a:ext cx="6824626" cy="3618802"/>
          </a:xfrm>
          <a:custGeom>
            <a:avLst/>
            <a:gdLst/>
            <a:ahLst/>
            <a:cxnLst/>
            <a:rect l="l" t="t" r="r" b="b"/>
            <a:pathLst>
              <a:path w="6824626" h="3618802">
                <a:moveTo>
                  <a:pt x="0" y="0"/>
                </a:moveTo>
                <a:lnTo>
                  <a:pt x="6824626" y="0"/>
                </a:lnTo>
                <a:lnTo>
                  <a:pt x="6824626" y="3618802"/>
                </a:lnTo>
                <a:lnTo>
                  <a:pt x="0" y="3618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301251" y="1028700"/>
            <a:ext cx="6910233" cy="3685458"/>
          </a:xfrm>
          <a:custGeom>
            <a:avLst/>
            <a:gdLst/>
            <a:ahLst/>
            <a:cxnLst/>
            <a:rect l="l" t="t" r="r" b="b"/>
            <a:pathLst>
              <a:path w="6910233" h="3685458">
                <a:moveTo>
                  <a:pt x="0" y="0"/>
                </a:moveTo>
                <a:lnTo>
                  <a:pt x="6910234" y="0"/>
                </a:lnTo>
                <a:lnTo>
                  <a:pt x="6910234" y="3685458"/>
                </a:lnTo>
                <a:lnTo>
                  <a:pt x="0" y="3685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549337" y="5549914"/>
            <a:ext cx="7189326" cy="3790065"/>
          </a:xfrm>
          <a:custGeom>
            <a:avLst/>
            <a:gdLst/>
            <a:ahLst/>
            <a:cxnLst/>
            <a:rect l="l" t="t" r="r" b="b"/>
            <a:pathLst>
              <a:path w="7189326" h="3790065">
                <a:moveTo>
                  <a:pt x="0" y="0"/>
                </a:moveTo>
                <a:lnTo>
                  <a:pt x="7189326" y="0"/>
                </a:lnTo>
                <a:lnTo>
                  <a:pt x="7189326" y="3790065"/>
                </a:lnTo>
                <a:lnTo>
                  <a:pt x="0" y="3790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48852" y="96580"/>
            <a:ext cx="4896809" cy="7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6"/>
              </a:lnSpc>
              <a:spcBef>
                <a:spcPct val="0"/>
              </a:spcBef>
            </a:pPr>
            <a:r>
              <a:rPr lang="en-US" sz="4440" spc="288">
                <a:solidFill>
                  <a:srgbClr val="FFFFFF"/>
                </a:solidFill>
                <a:latin typeface="Alata"/>
              </a:rPr>
              <a:t>Result&amp;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97256" y="4666533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Stress XYdirection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63033" y="4893915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Stress YZ direction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55697" y="9396470"/>
            <a:ext cx="322377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Stress XZ direction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0863" y="-34994"/>
            <a:ext cx="10507137" cy="10321994"/>
            <a:chOff x="0" y="0"/>
            <a:chExt cx="827379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379" cy="812800"/>
            </a:xfrm>
            <a:custGeom>
              <a:avLst/>
              <a:gdLst/>
              <a:ahLst/>
              <a:cxnLst/>
              <a:rect l="l" t="t" r="r" b="b"/>
              <a:pathLst>
                <a:path w="827379" h="812800">
                  <a:moveTo>
                    <a:pt x="16947" y="0"/>
                  </a:moveTo>
                  <a:lnTo>
                    <a:pt x="810432" y="0"/>
                  </a:lnTo>
                  <a:cubicBezTo>
                    <a:pt x="819792" y="0"/>
                    <a:pt x="827379" y="7587"/>
                    <a:pt x="827379" y="16947"/>
                  </a:cubicBezTo>
                  <a:lnTo>
                    <a:pt x="827379" y="795853"/>
                  </a:lnTo>
                  <a:cubicBezTo>
                    <a:pt x="827379" y="805213"/>
                    <a:pt x="819792" y="812800"/>
                    <a:pt x="810432" y="812800"/>
                  </a:cubicBezTo>
                  <a:lnTo>
                    <a:pt x="16947" y="812800"/>
                  </a:lnTo>
                  <a:cubicBezTo>
                    <a:pt x="7587" y="812800"/>
                    <a:pt x="0" y="805213"/>
                    <a:pt x="0" y="795853"/>
                  </a:cubicBezTo>
                  <a:lnTo>
                    <a:pt x="0" y="16947"/>
                  </a:lnTo>
                  <a:cubicBezTo>
                    <a:pt x="0" y="7587"/>
                    <a:pt x="7587" y="0"/>
                    <a:pt x="16947" y="0"/>
                  </a:cubicBezTo>
                  <a:close/>
                </a:path>
              </a:pathLst>
            </a:custGeom>
            <a:blipFill>
              <a:blip r:embed="rId2"/>
              <a:stretch>
                <a:fillRect t="-1766" b="-176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5873"/>
            <a:ext cx="9386423" cy="10316121"/>
            <a:chOff x="0" y="0"/>
            <a:chExt cx="2472144" cy="27170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2144" cy="2717003"/>
            </a:xfrm>
            <a:custGeom>
              <a:avLst/>
              <a:gdLst/>
              <a:ahLst/>
              <a:cxnLst/>
              <a:rect l="l" t="t" r="r" b="b"/>
              <a:pathLst>
                <a:path w="2472144" h="2717003">
                  <a:moveTo>
                    <a:pt x="0" y="0"/>
                  </a:moveTo>
                  <a:lnTo>
                    <a:pt x="2472144" y="0"/>
                  </a:lnTo>
                  <a:lnTo>
                    <a:pt x="2472144" y="2717003"/>
                  </a:lnTo>
                  <a:lnTo>
                    <a:pt x="0" y="2717003"/>
                  </a:ln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72144" cy="2755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4329437" y="4559663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2075248" y="2613705"/>
            <a:ext cx="90508" cy="1649490"/>
            <a:chOff x="0" y="0"/>
            <a:chExt cx="23837" cy="4344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37" cy="434434"/>
            </a:xfrm>
            <a:custGeom>
              <a:avLst/>
              <a:gdLst/>
              <a:ahLst/>
              <a:cxnLst/>
              <a:rect l="l" t="t" r="r" b="b"/>
              <a:pathLst>
                <a:path w="23837" h="434434">
                  <a:moveTo>
                    <a:pt x="0" y="0"/>
                  </a:moveTo>
                  <a:lnTo>
                    <a:pt x="23837" y="0"/>
                  </a:lnTo>
                  <a:lnTo>
                    <a:pt x="23837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837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75248" y="4710870"/>
            <a:ext cx="90508" cy="1984674"/>
            <a:chOff x="0" y="0"/>
            <a:chExt cx="23837" cy="5227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37" cy="522713"/>
            </a:xfrm>
            <a:custGeom>
              <a:avLst/>
              <a:gdLst/>
              <a:ahLst/>
              <a:cxnLst/>
              <a:rect l="l" t="t" r="r" b="b"/>
              <a:pathLst>
                <a:path w="23837" h="522713">
                  <a:moveTo>
                    <a:pt x="0" y="0"/>
                  </a:moveTo>
                  <a:lnTo>
                    <a:pt x="23837" y="0"/>
                  </a:lnTo>
                  <a:lnTo>
                    <a:pt x="23837" y="522713"/>
                  </a:lnTo>
                  <a:lnTo>
                    <a:pt x="0" y="522713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837" cy="560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05217" y="1075803"/>
            <a:ext cx="8138783" cy="10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</a:rPr>
              <a:t>Observations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9141" y="2597115"/>
            <a:ext cx="6325911" cy="126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When we increase the number of step, the load that get displacement equal to 0.058 will decrese.</a:t>
            </a:r>
          </a:p>
        </p:txBody>
      </p:sp>
      <p:sp>
        <p:nvSpPr>
          <p:cNvPr id="16" name="Freeform 16"/>
          <p:cNvSpPr/>
          <p:nvPr/>
        </p:nvSpPr>
        <p:spPr>
          <a:xfrm rot="-5400000">
            <a:off x="4508581" y="-576860"/>
            <a:ext cx="6544563" cy="3211121"/>
          </a:xfrm>
          <a:custGeom>
            <a:avLst/>
            <a:gdLst/>
            <a:ahLst/>
            <a:cxnLst/>
            <a:rect l="l" t="t" r="r" b="b"/>
            <a:pathLst>
              <a:path w="6544563" h="3211121">
                <a:moveTo>
                  <a:pt x="0" y="0"/>
                </a:moveTo>
                <a:lnTo>
                  <a:pt x="6544563" y="0"/>
                </a:lnTo>
                <a:lnTo>
                  <a:pt x="6544563" y="3211120"/>
                </a:lnTo>
                <a:lnTo>
                  <a:pt x="0" y="3211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1516"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389141" y="4570539"/>
            <a:ext cx="6325911" cy="212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it is observed that the strain of element in each directions does not deform uniaxially (in same magnitude) even isotropic material is assumed in this case.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3" y="-210629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779131" y="6221596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201227" y="1580381"/>
            <a:ext cx="47625" cy="1649490"/>
            <a:chOff x="0" y="0"/>
            <a:chExt cx="12543" cy="4344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8631" y="4318755"/>
            <a:ext cx="47625" cy="1649490"/>
            <a:chOff x="0" y="0"/>
            <a:chExt cx="12543" cy="4344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8631" y="6673095"/>
            <a:ext cx="47625" cy="1649490"/>
            <a:chOff x="0" y="0"/>
            <a:chExt cx="12543" cy="4344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43" cy="434434"/>
            </a:xfrm>
            <a:custGeom>
              <a:avLst/>
              <a:gdLst/>
              <a:ahLst/>
              <a:cxnLst/>
              <a:rect l="l" t="t" r="r" b="b"/>
              <a:pathLst>
                <a:path w="12543" h="434434">
                  <a:moveTo>
                    <a:pt x="0" y="0"/>
                  </a:moveTo>
                  <a:lnTo>
                    <a:pt x="12543" y="0"/>
                  </a:lnTo>
                  <a:lnTo>
                    <a:pt x="12543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543" cy="47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1424146"/>
            <a:ext cx="4457700" cy="3611452"/>
          </a:xfrm>
          <a:custGeom>
            <a:avLst/>
            <a:gdLst/>
            <a:ahLst/>
            <a:cxnLst/>
            <a:rect l="l" t="t" r="r" b="b"/>
            <a:pathLst>
              <a:path w="4457700" h="3611452">
                <a:moveTo>
                  <a:pt x="0" y="0"/>
                </a:moveTo>
                <a:lnTo>
                  <a:pt x="4457700" y="0"/>
                </a:lnTo>
                <a:lnTo>
                  <a:pt x="4457700" y="3611452"/>
                </a:lnTo>
                <a:lnTo>
                  <a:pt x="0" y="3611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6267450" y="1394520"/>
          <a:ext cx="10834489" cy="2924235"/>
        </p:xfrm>
        <a:graphic>
          <a:graphicData uri="http://schemas.openxmlformats.org/drawingml/2006/table">
            <a:tbl>
              <a:tblPr/>
              <a:tblGrid>
                <a:gridCol w="3611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1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1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5074"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Step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Displacement (m)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Load (N)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074"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-0.0534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-653333.3333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087"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-0.1049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-700000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Freeform 17"/>
          <p:cNvSpPr/>
          <p:nvPr/>
        </p:nvSpPr>
        <p:spPr>
          <a:xfrm>
            <a:off x="1028700" y="5968245"/>
            <a:ext cx="4457700" cy="3611452"/>
          </a:xfrm>
          <a:custGeom>
            <a:avLst/>
            <a:gdLst/>
            <a:ahLst/>
            <a:cxnLst/>
            <a:rect l="l" t="t" r="r" b="b"/>
            <a:pathLst>
              <a:path w="4457700" h="3611452">
                <a:moveTo>
                  <a:pt x="0" y="0"/>
                </a:moveTo>
                <a:lnTo>
                  <a:pt x="4457700" y="0"/>
                </a:lnTo>
                <a:lnTo>
                  <a:pt x="4457700" y="3611452"/>
                </a:lnTo>
                <a:lnTo>
                  <a:pt x="0" y="3611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6476639" y="5968245"/>
          <a:ext cx="10625301" cy="2962352"/>
        </p:xfrm>
        <a:graphic>
          <a:graphicData uri="http://schemas.openxmlformats.org/drawingml/2006/table">
            <a:tbl>
              <a:tblPr/>
              <a:tblGrid>
                <a:gridCol w="2434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3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2532"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Step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Displacement (m)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Load (N)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4910"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-0.0552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-630000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4910"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-0.0969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defRPr/>
                      </a:pPr>
                      <a:r>
                        <a:rPr lang="en-US" sz="2285">
                          <a:solidFill>
                            <a:srgbClr val="FFFFFF"/>
                          </a:solidFill>
                          <a:latin typeface="Alata"/>
                        </a:rPr>
                        <a:t>-665000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9" name="Group 19"/>
          <p:cNvGrpSpPr/>
          <p:nvPr/>
        </p:nvGrpSpPr>
        <p:grpSpPr>
          <a:xfrm>
            <a:off x="8094617" y="216547"/>
            <a:ext cx="783578" cy="78357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203200" y="635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49895" y="223314"/>
            <a:ext cx="885456" cy="88545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243008"/>
            <a:ext cx="4896809" cy="7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6"/>
              </a:lnSpc>
              <a:spcBef>
                <a:spcPct val="0"/>
              </a:spcBef>
            </a:pPr>
            <a:r>
              <a:rPr lang="en-US" sz="4440" spc="288">
                <a:solidFill>
                  <a:srgbClr val="FFFFFF"/>
                </a:solidFill>
                <a:latin typeface="Alata"/>
              </a:rPr>
              <a:t>OBSERVATIONS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981075"/>
            <a:ext cx="140618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15 steps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5398062"/>
            <a:ext cx="2046056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20 steps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33827" y="4631678"/>
            <a:ext cx="11693338" cy="34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3" spc="145">
                <a:solidFill>
                  <a:srgbClr val="FFFFFF"/>
                </a:solidFill>
                <a:latin typeface="Glacial Indifference"/>
              </a:rPr>
              <a:t>[To get displacement = -0.058, load is around 653333 - 700000 N For each node]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76639" y="9175777"/>
            <a:ext cx="11447234" cy="3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  <a:spcBef>
                <a:spcPct val="0"/>
              </a:spcBef>
            </a:pPr>
            <a:r>
              <a:rPr lang="en-US" sz="2039" spc="144">
                <a:solidFill>
                  <a:srgbClr val="FFFFFF"/>
                </a:solidFill>
                <a:latin typeface="Glacial Indifference"/>
              </a:rPr>
              <a:t>[To get displacement = -0.058, load is around 630000 - 665000 N  For each node]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688432" y="433894"/>
            <a:ext cx="140618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Step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17134" y="433894"/>
            <a:ext cx="1406185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FFFFFF"/>
                </a:solidFill>
                <a:latin typeface="Glacial Indifference"/>
              </a:rPr>
              <a:t>Load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4857" y="4941963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1" y="0"/>
                </a:lnTo>
                <a:lnTo>
                  <a:pt x="9379701" y="9274178"/>
                </a:lnTo>
                <a:lnTo>
                  <a:pt x="0" y="927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3860225">
            <a:off x="5812801" y="-3273677"/>
            <a:ext cx="5813961" cy="5748554"/>
          </a:xfrm>
          <a:custGeom>
            <a:avLst/>
            <a:gdLst/>
            <a:ahLst/>
            <a:cxnLst/>
            <a:rect l="l" t="t" r="r" b="b"/>
            <a:pathLst>
              <a:path w="5813961" h="5748554">
                <a:moveTo>
                  <a:pt x="0" y="0"/>
                </a:moveTo>
                <a:lnTo>
                  <a:pt x="5813962" y="0"/>
                </a:lnTo>
                <a:lnTo>
                  <a:pt x="5813962" y="5748555"/>
                </a:lnTo>
                <a:lnTo>
                  <a:pt x="0" y="5748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1241650" y="3465609"/>
            <a:ext cx="7478131" cy="1920499"/>
            <a:chOff x="0" y="0"/>
            <a:chExt cx="2539727" cy="6522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9727" cy="652241"/>
            </a:xfrm>
            <a:custGeom>
              <a:avLst/>
              <a:gdLst/>
              <a:ahLst/>
              <a:cxnLst/>
              <a:rect l="l" t="t" r="r" b="b"/>
              <a:pathLst>
                <a:path w="2539727" h="652241">
                  <a:moveTo>
                    <a:pt x="11388" y="0"/>
                  </a:moveTo>
                  <a:lnTo>
                    <a:pt x="2528339" y="0"/>
                  </a:lnTo>
                  <a:cubicBezTo>
                    <a:pt x="2534629" y="0"/>
                    <a:pt x="2539727" y="5099"/>
                    <a:pt x="2539727" y="11388"/>
                  </a:cubicBezTo>
                  <a:lnTo>
                    <a:pt x="2539727" y="640853"/>
                  </a:lnTo>
                  <a:cubicBezTo>
                    <a:pt x="2539727" y="643873"/>
                    <a:pt x="2538528" y="646770"/>
                    <a:pt x="2536392" y="648906"/>
                  </a:cubicBezTo>
                  <a:cubicBezTo>
                    <a:pt x="2534256" y="651041"/>
                    <a:pt x="2531360" y="652241"/>
                    <a:pt x="2528339" y="652241"/>
                  </a:cubicBezTo>
                  <a:lnTo>
                    <a:pt x="11388" y="652241"/>
                  </a:lnTo>
                  <a:cubicBezTo>
                    <a:pt x="8368" y="652241"/>
                    <a:pt x="5471" y="651041"/>
                    <a:pt x="3335" y="648906"/>
                  </a:cubicBezTo>
                  <a:cubicBezTo>
                    <a:pt x="1200" y="646770"/>
                    <a:pt x="0" y="643873"/>
                    <a:pt x="0" y="640853"/>
                  </a:cubicBezTo>
                  <a:lnTo>
                    <a:pt x="0" y="11388"/>
                  </a:lnTo>
                  <a:cubicBezTo>
                    <a:pt x="0" y="8368"/>
                    <a:pt x="1200" y="5471"/>
                    <a:pt x="3335" y="3335"/>
                  </a:cubicBezTo>
                  <a:cubicBezTo>
                    <a:pt x="5471" y="1200"/>
                    <a:pt x="8368" y="0"/>
                    <a:pt x="11388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39727" cy="690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178353" y="-127668"/>
            <a:ext cx="10538652" cy="10414668"/>
          </a:xfrm>
          <a:custGeom>
            <a:avLst/>
            <a:gdLst/>
            <a:ahLst/>
            <a:cxnLst/>
            <a:rect l="l" t="t" r="r" b="b"/>
            <a:pathLst>
              <a:path w="10538652" h="10414668">
                <a:moveTo>
                  <a:pt x="0" y="0"/>
                </a:moveTo>
                <a:lnTo>
                  <a:pt x="10538652" y="0"/>
                </a:lnTo>
                <a:lnTo>
                  <a:pt x="10538652" y="10414668"/>
                </a:lnTo>
                <a:lnTo>
                  <a:pt x="0" y="1041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9086" y="1445017"/>
            <a:ext cx="9403261" cy="102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74"/>
              </a:lnSpc>
              <a:spcBef>
                <a:spcPct val="0"/>
              </a:spcBef>
            </a:pPr>
            <a:r>
              <a:rPr lang="en-US" sz="5982" spc="388">
                <a:solidFill>
                  <a:srgbClr val="FFFFFF"/>
                </a:solidFill>
                <a:latin typeface="Alata"/>
              </a:rPr>
              <a:t>Program Utilization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993" y="3666046"/>
            <a:ext cx="5324901" cy="172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-use for isotropic material</a:t>
            </a:r>
          </a:p>
          <a:p>
            <a:pPr algn="l">
              <a:lnSpc>
                <a:spcPts val="3411"/>
              </a:lnSpc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-for simple regular structure</a:t>
            </a:r>
          </a:p>
          <a:p>
            <a:pPr algn="l">
              <a:lnSpc>
                <a:spcPts val="3411"/>
              </a:lnSpc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-for non-linearity</a:t>
            </a:r>
          </a:p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endParaRPr lang="en-US" sz="2436" spc="158">
              <a:solidFill>
                <a:srgbClr val="191919"/>
              </a:solidFill>
              <a:latin typeface="Al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284157">
            <a:off x="-4903766" y="-786632"/>
            <a:ext cx="11454190" cy="14593204"/>
            <a:chOff x="0" y="0"/>
            <a:chExt cx="3016741" cy="3843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16741" cy="3843478"/>
            </a:xfrm>
            <a:custGeom>
              <a:avLst/>
              <a:gdLst/>
              <a:ahLst/>
              <a:cxnLst/>
              <a:rect l="l" t="t" r="r" b="b"/>
              <a:pathLst>
                <a:path w="3016741" h="3843478">
                  <a:moveTo>
                    <a:pt x="0" y="0"/>
                  </a:moveTo>
                  <a:lnTo>
                    <a:pt x="3016741" y="0"/>
                  </a:lnTo>
                  <a:lnTo>
                    <a:pt x="3016741" y="3843478"/>
                  </a:lnTo>
                  <a:lnTo>
                    <a:pt x="0" y="384347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16741" cy="388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03751" y="4271307"/>
            <a:ext cx="3934780" cy="830055"/>
          </a:xfrm>
          <a:custGeom>
            <a:avLst/>
            <a:gdLst/>
            <a:ahLst/>
            <a:cxnLst/>
            <a:rect l="l" t="t" r="r" b="b"/>
            <a:pathLst>
              <a:path w="3934780" h="830055">
                <a:moveTo>
                  <a:pt x="0" y="0"/>
                </a:moveTo>
                <a:lnTo>
                  <a:pt x="3934780" y="0"/>
                </a:lnTo>
                <a:lnTo>
                  <a:pt x="3934780" y="830055"/>
                </a:lnTo>
                <a:lnTo>
                  <a:pt x="0" y="830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592705">
            <a:off x="-3119354" y="4923810"/>
            <a:ext cx="8296108" cy="5106802"/>
          </a:xfrm>
          <a:custGeom>
            <a:avLst/>
            <a:gdLst/>
            <a:ahLst/>
            <a:cxnLst/>
            <a:rect l="l" t="t" r="r" b="b"/>
            <a:pathLst>
              <a:path w="8296108" h="5106802">
                <a:moveTo>
                  <a:pt x="0" y="0"/>
                </a:moveTo>
                <a:lnTo>
                  <a:pt x="8296108" y="0"/>
                </a:lnTo>
                <a:lnTo>
                  <a:pt x="8296108" y="5106802"/>
                </a:lnTo>
                <a:lnTo>
                  <a:pt x="0" y="510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003751" y="5415687"/>
            <a:ext cx="6136317" cy="10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1A1A1A"/>
                </a:solidFill>
                <a:latin typeface="Alat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409" y="420451"/>
            <a:ext cx="18349409" cy="9467330"/>
            <a:chOff x="0" y="0"/>
            <a:chExt cx="4832766" cy="2493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2766" cy="2493453"/>
            </a:xfrm>
            <a:custGeom>
              <a:avLst/>
              <a:gdLst/>
              <a:ahLst/>
              <a:cxnLst/>
              <a:rect l="l" t="t" r="r" b="b"/>
              <a:pathLst>
                <a:path w="4832766" h="2493453">
                  <a:moveTo>
                    <a:pt x="0" y="0"/>
                  </a:moveTo>
                  <a:lnTo>
                    <a:pt x="4832766" y="0"/>
                  </a:lnTo>
                  <a:lnTo>
                    <a:pt x="4832766" y="2493453"/>
                  </a:lnTo>
                  <a:lnTo>
                    <a:pt x="0" y="2493453"/>
                  </a:lnTo>
                  <a:close/>
                </a:path>
              </a:pathLst>
            </a:custGeom>
            <a:solidFill>
              <a:srgbClr val="FFFFFF">
                <a:alpha val="3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32766" cy="2531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547523" y="1038225"/>
            <a:ext cx="14627959" cy="9588"/>
          </a:xfrm>
          <a:prstGeom prst="rect">
            <a:avLst/>
          </a:prstGeom>
          <a:solidFill>
            <a:srgbClr val="202020">
              <a:alpha val="19608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-260322" y="1028700"/>
            <a:ext cx="5136688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-260322" y="1028700"/>
            <a:ext cx="5136688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-260322" y="9116515"/>
            <a:ext cx="4957463" cy="9193"/>
          </a:xfrm>
          <a:prstGeom prst="rect">
            <a:avLst/>
          </a:prstGeom>
          <a:solidFill>
            <a:srgbClr val="FFFFFF">
              <a:alpha val="19608"/>
            </a:srgbClr>
          </a:solidFill>
        </p:spPr>
      </p:sp>
      <p:sp>
        <p:nvSpPr>
          <p:cNvPr id="9" name="AutoShape 9"/>
          <p:cNvSpPr/>
          <p:nvPr/>
        </p:nvSpPr>
        <p:spPr>
          <a:xfrm>
            <a:off x="3041615" y="9123955"/>
            <a:ext cx="13858138" cy="9193"/>
          </a:xfrm>
          <a:prstGeom prst="rect">
            <a:avLst/>
          </a:prstGeom>
          <a:solidFill>
            <a:srgbClr val="202020">
              <a:alpha val="19608"/>
            </a:srgbClr>
          </a:solidFill>
        </p:spPr>
      </p:sp>
      <p:grpSp>
        <p:nvGrpSpPr>
          <p:cNvPr id="10" name="Group 10"/>
          <p:cNvGrpSpPr/>
          <p:nvPr/>
        </p:nvGrpSpPr>
        <p:grpSpPr>
          <a:xfrm>
            <a:off x="10725833" y="6212730"/>
            <a:ext cx="2858528" cy="28585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7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89719" y="6212730"/>
            <a:ext cx="2978422" cy="297842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18377" y="6740151"/>
            <a:ext cx="2841159" cy="2841147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4424" t="-29367" r="-29367" b="-1442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9769945" y="6831411"/>
            <a:ext cx="2726790" cy="272677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311" r="-33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6983220" y="2148532"/>
            <a:ext cx="2749869" cy="274986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7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39458" y="1987310"/>
            <a:ext cx="2749869" cy="274986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7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43475" y="1844528"/>
            <a:ext cx="2749869" cy="274986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3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39677" y="2520372"/>
            <a:ext cx="2623139" cy="2623128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2437" r="-22437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6269275" y="2520372"/>
            <a:ext cx="2623139" cy="2623128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764" b="-16764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12155097" y="2520372"/>
            <a:ext cx="2623139" cy="2623128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115" r="-8115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6979191" y="9581299"/>
            <a:ext cx="560217" cy="196047"/>
            <a:chOff x="0" y="0"/>
            <a:chExt cx="1226641" cy="429260"/>
          </a:xfrm>
        </p:grpSpPr>
        <p:sp>
          <p:nvSpPr>
            <p:cNvPr id="36" name="Freeform 36"/>
            <p:cNvSpPr/>
            <p:nvPr/>
          </p:nvSpPr>
          <p:spPr>
            <a:xfrm>
              <a:off x="0" y="-5080"/>
              <a:ext cx="1226641" cy="434340"/>
            </a:xfrm>
            <a:custGeom>
              <a:avLst/>
              <a:gdLst/>
              <a:ahLst/>
              <a:cxnLst/>
              <a:rect l="l" t="t" r="r" b="b"/>
              <a:pathLst>
                <a:path w="1226641" h="434340">
                  <a:moveTo>
                    <a:pt x="1208861" y="187960"/>
                  </a:moveTo>
                  <a:lnTo>
                    <a:pt x="947241" y="11430"/>
                  </a:lnTo>
                  <a:cubicBezTo>
                    <a:pt x="929461" y="0"/>
                    <a:pt x="906600" y="3810"/>
                    <a:pt x="893900" y="21590"/>
                  </a:cubicBezTo>
                  <a:cubicBezTo>
                    <a:pt x="882471" y="39370"/>
                    <a:pt x="886281" y="62230"/>
                    <a:pt x="904061" y="74930"/>
                  </a:cubicBezTo>
                  <a:lnTo>
                    <a:pt x="106281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62811" y="257810"/>
                  </a:lnTo>
                  <a:lnTo>
                    <a:pt x="904061" y="364490"/>
                  </a:lnTo>
                  <a:cubicBezTo>
                    <a:pt x="886281" y="375920"/>
                    <a:pt x="882471" y="400050"/>
                    <a:pt x="893901" y="417830"/>
                  </a:cubicBezTo>
                  <a:cubicBezTo>
                    <a:pt x="901521" y="429260"/>
                    <a:pt x="912951" y="434340"/>
                    <a:pt x="925651" y="434340"/>
                  </a:cubicBezTo>
                  <a:cubicBezTo>
                    <a:pt x="933271" y="434340"/>
                    <a:pt x="940891" y="431800"/>
                    <a:pt x="947241" y="427990"/>
                  </a:cubicBezTo>
                  <a:lnTo>
                    <a:pt x="1210131" y="251460"/>
                  </a:lnTo>
                  <a:cubicBezTo>
                    <a:pt x="1220291" y="243840"/>
                    <a:pt x="1226641" y="232410"/>
                    <a:pt x="1226641" y="219710"/>
                  </a:cubicBezTo>
                  <a:cubicBezTo>
                    <a:pt x="1226641" y="207010"/>
                    <a:pt x="1220291" y="195580"/>
                    <a:pt x="1208861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AutoShape 37"/>
          <p:cNvSpPr/>
          <p:nvPr/>
        </p:nvSpPr>
        <p:spPr>
          <a:xfrm>
            <a:off x="14113443" y="1047813"/>
            <a:ext cx="3706826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</p:sp>
      <p:sp>
        <p:nvSpPr>
          <p:cNvPr id="38" name="TextBox 38"/>
          <p:cNvSpPr txBox="1"/>
          <p:nvPr/>
        </p:nvSpPr>
        <p:spPr>
          <a:xfrm>
            <a:off x="5085603" y="420451"/>
            <a:ext cx="733543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Canva Sans 2 Medium"/>
              </a:rPr>
              <a:t>Work Distribution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988663" y="6865005"/>
            <a:ext cx="3989113" cy="403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5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Canva Sans 1"/>
              </a:rPr>
              <a:t>RAVISARA SUKAPIWAT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032571" y="6923430"/>
            <a:ext cx="5079267" cy="40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5"/>
              </a:lnSpc>
              <a:spcBef>
                <a:spcPct val="0"/>
              </a:spcBef>
            </a:pPr>
            <a:r>
              <a:rPr lang="en-US" sz="2708">
                <a:solidFill>
                  <a:srgbClr val="FFFFFF"/>
                </a:solidFill>
                <a:latin typeface="Canva Sans 1"/>
              </a:rPr>
              <a:t>SURAPOL BOOTSRIPOOM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498166" y="7281871"/>
            <a:ext cx="3430692" cy="36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3"/>
              </a:lnSpc>
              <a:spcBef>
                <a:spcPct val="0"/>
              </a:spcBef>
            </a:pPr>
            <a:r>
              <a:rPr lang="en-US" sz="1832" spc="78">
                <a:solidFill>
                  <a:srgbClr val="FFFFFF"/>
                </a:solidFill>
                <a:latin typeface="Canva Sans 1 Italics"/>
              </a:rPr>
              <a:t>ST 123857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496735" y="7357400"/>
            <a:ext cx="3292592" cy="344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90"/>
              </a:lnSpc>
              <a:spcBef>
                <a:spcPct val="0"/>
              </a:spcBef>
            </a:pPr>
            <a:r>
              <a:rPr lang="en-US" sz="1758" spc="75">
                <a:solidFill>
                  <a:srgbClr val="FFFFFF"/>
                </a:solidFill>
                <a:latin typeface="Canva Sans 1 Italics"/>
              </a:rPr>
              <a:t>ST 123895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580519" y="7742221"/>
            <a:ext cx="3894151" cy="26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9"/>
              </a:lnSpc>
            </a:pPr>
            <a:r>
              <a:rPr lang="en-US" sz="1443" spc="62">
                <a:solidFill>
                  <a:srgbClr val="FFFFFF"/>
                </a:solidFill>
                <a:latin typeface="Garet Light"/>
              </a:rPr>
              <a:t>GMSH , Derivation, MATLAB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535374" y="7750887"/>
            <a:ext cx="3596581" cy="25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0"/>
              </a:lnSpc>
            </a:pPr>
            <a:r>
              <a:rPr lang="en-US" sz="1385" spc="59">
                <a:solidFill>
                  <a:srgbClr val="FFFFFF"/>
                </a:solidFill>
                <a:latin typeface="Garet Light"/>
              </a:rPr>
              <a:t>MATLAB , Derivation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820417" y="2605620"/>
            <a:ext cx="2749869" cy="38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6"/>
              </a:lnSpc>
              <a:spcBef>
                <a:spcPct val="0"/>
              </a:spcBef>
            </a:pPr>
            <a:r>
              <a:rPr lang="en-US" sz="2605">
                <a:solidFill>
                  <a:srgbClr val="FFFFFF"/>
                </a:solidFill>
                <a:latin typeface="Canva Sans 1"/>
              </a:rPr>
              <a:t>WEIJIE LIM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753318" y="2571450"/>
            <a:ext cx="3279254" cy="38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6"/>
              </a:lnSpc>
              <a:spcBef>
                <a:spcPct val="0"/>
              </a:spcBef>
            </a:pPr>
            <a:r>
              <a:rPr lang="en-US" sz="2605">
                <a:solidFill>
                  <a:srgbClr val="FFFFFF"/>
                </a:solidFill>
                <a:latin typeface="Canva Sans 1"/>
              </a:rPr>
              <a:t>SABITA DHAMI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467658" y="2600971"/>
            <a:ext cx="2998395" cy="38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6"/>
              </a:lnSpc>
              <a:spcBef>
                <a:spcPct val="0"/>
              </a:spcBef>
            </a:pPr>
            <a:r>
              <a:rPr lang="en-US" sz="2605">
                <a:solidFill>
                  <a:srgbClr val="FFFFFF"/>
                </a:solidFill>
                <a:latin typeface="Canva Sans 1"/>
              </a:rPr>
              <a:t>ZWE YAN NAING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310441" y="2970960"/>
            <a:ext cx="3167433" cy="33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88"/>
              </a:lnSpc>
              <a:spcBef>
                <a:spcPct val="0"/>
              </a:spcBef>
            </a:pPr>
            <a:r>
              <a:rPr lang="en-US" sz="1691" spc="72">
                <a:solidFill>
                  <a:srgbClr val="FFFFFF"/>
                </a:solidFill>
                <a:latin typeface="Canva Sans 1 Italics"/>
              </a:rPr>
              <a:t>ST 124321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987664" y="2970960"/>
            <a:ext cx="3167433" cy="33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88"/>
              </a:lnSpc>
              <a:spcBef>
                <a:spcPct val="0"/>
              </a:spcBef>
            </a:pPr>
            <a:r>
              <a:rPr lang="en-US" sz="1691" spc="72">
                <a:solidFill>
                  <a:srgbClr val="FFFFFF"/>
                </a:solidFill>
                <a:latin typeface="Canva Sans 1 Italics"/>
              </a:rPr>
              <a:t>ST 124476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787761" y="3029056"/>
            <a:ext cx="3167433" cy="33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88"/>
              </a:lnSpc>
              <a:spcBef>
                <a:spcPct val="0"/>
              </a:spcBef>
            </a:pPr>
            <a:r>
              <a:rPr lang="en-US" sz="1691" spc="72">
                <a:solidFill>
                  <a:srgbClr val="FFFFFF"/>
                </a:solidFill>
                <a:latin typeface="Canva Sans 1 Italics"/>
              </a:rPr>
              <a:t>ST 124079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381266" y="3385994"/>
            <a:ext cx="3595328" cy="23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333" spc="57">
                <a:solidFill>
                  <a:srgbClr val="FFFFFF"/>
                </a:solidFill>
                <a:latin typeface="Garet Light"/>
              </a:rPr>
              <a:t>MATLAB , Derivation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026641" y="3385994"/>
            <a:ext cx="3459868" cy="23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333" spc="57">
                <a:solidFill>
                  <a:srgbClr val="FFFFFF"/>
                </a:solidFill>
                <a:latin typeface="Garet Light"/>
              </a:rPr>
              <a:t>MATLAB , Derivation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873286" y="3385994"/>
            <a:ext cx="3414714" cy="23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333" spc="57">
                <a:solidFill>
                  <a:srgbClr val="FFFFFF"/>
                </a:solidFill>
                <a:latin typeface="Garet Light"/>
              </a:rPr>
              <a:t>MATLAB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88367">
            <a:off x="-5349339" y="175344"/>
            <a:ext cx="13553399" cy="7081651"/>
          </a:xfrm>
          <a:custGeom>
            <a:avLst/>
            <a:gdLst/>
            <a:ahLst/>
            <a:cxnLst/>
            <a:rect l="l" t="t" r="r" b="b"/>
            <a:pathLst>
              <a:path w="13553399" h="7081651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360434" y="7372785"/>
            <a:ext cx="3759229" cy="1052108"/>
            <a:chOff x="0" y="0"/>
            <a:chExt cx="990085" cy="277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0085" cy="277098"/>
            </a:xfrm>
            <a:custGeom>
              <a:avLst/>
              <a:gdLst/>
              <a:ahLst/>
              <a:cxnLst/>
              <a:rect l="l" t="t" r="r" b="b"/>
              <a:pathLst>
                <a:path w="990085" h="277098">
                  <a:moveTo>
                    <a:pt x="45308" y="0"/>
                  </a:moveTo>
                  <a:lnTo>
                    <a:pt x="944777" y="0"/>
                  </a:lnTo>
                  <a:cubicBezTo>
                    <a:pt x="956794" y="0"/>
                    <a:pt x="968318" y="4773"/>
                    <a:pt x="976815" y="13270"/>
                  </a:cubicBezTo>
                  <a:cubicBezTo>
                    <a:pt x="985312" y="21767"/>
                    <a:pt x="990085" y="33291"/>
                    <a:pt x="990085" y="45308"/>
                  </a:cubicBezTo>
                  <a:lnTo>
                    <a:pt x="990085" y="231791"/>
                  </a:lnTo>
                  <a:cubicBezTo>
                    <a:pt x="990085" y="256813"/>
                    <a:pt x="969800" y="277098"/>
                    <a:pt x="944777" y="277098"/>
                  </a:cubicBezTo>
                  <a:lnTo>
                    <a:pt x="45308" y="277098"/>
                  </a:lnTo>
                  <a:cubicBezTo>
                    <a:pt x="33291" y="277098"/>
                    <a:pt x="21767" y="272325"/>
                    <a:pt x="13270" y="263828"/>
                  </a:cubicBezTo>
                  <a:cubicBezTo>
                    <a:pt x="4773" y="255331"/>
                    <a:pt x="0" y="243807"/>
                    <a:pt x="0" y="231791"/>
                  </a:cubicBezTo>
                  <a:lnTo>
                    <a:pt x="0" y="45308"/>
                  </a:lnTo>
                  <a:cubicBezTo>
                    <a:pt x="0" y="20285"/>
                    <a:pt x="20285" y="0"/>
                    <a:pt x="45308" y="0"/>
                  </a:cubicBezTo>
                  <a:close/>
                </a:path>
              </a:pathLst>
            </a:custGeom>
            <a:solidFill>
              <a:srgbClr val="F2F4F5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90085" cy="3151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569450" y="5445029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683790" y="1977503"/>
            <a:ext cx="5246370" cy="5246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6"/>
              <a:stretch>
                <a:fillRect t="-853" b="-853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435522" y="686453"/>
            <a:ext cx="11142616" cy="8914093"/>
          </a:xfrm>
          <a:custGeom>
            <a:avLst/>
            <a:gdLst/>
            <a:ahLst/>
            <a:cxnLst/>
            <a:rect l="l" t="t" r="r" b="b"/>
            <a:pathLst>
              <a:path w="11142616" h="8914093">
                <a:moveTo>
                  <a:pt x="0" y="0"/>
                </a:moveTo>
                <a:lnTo>
                  <a:pt x="11142617" y="0"/>
                </a:lnTo>
                <a:lnTo>
                  <a:pt x="11142617" y="8914094"/>
                </a:lnTo>
                <a:lnTo>
                  <a:pt x="0" y="8914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7000"/>
            </a:blip>
            <a:stretch>
              <a:fillRect l="-13457" t="-4091" r="-50252" b="-1091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67463" y="2843020"/>
            <a:ext cx="4597765" cy="51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9"/>
              </a:lnSpc>
              <a:spcBef>
                <a:spcPct val="0"/>
              </a:spcBef>
            </a:pPr>
            <a:r>
              <a:rPr lang="en-US" sz="2992" spc="194">
                <a:solidFill>
                  <a:srgbClr val="FFFFFF"/>
                </a:solidFill>
                <a:latin typeface="Alata"/>
              </a:rPr>
              <a:t>Material property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54013" y="1648532"/>
            <a:ext cx="10411066" cy="242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86"/>
              </a:lnSpc>
            </a:pPr>
            <a:r>
              <a:rPr lang="en-US" sz="6990" spc="454">
                <a:solidFill>
                  <a:srgbClr val="FFFFFF"/>
                </a:solidFill>
                <a:latin typeface="Alata"/>
              </a:rPr>
              <a:t>Model&amp;GMSH</a:t>
            </a:r>
          </a:p>
          <a:p>
            <a:pPr marL="0" lvl="0" indent="0" algn="l">
              <a:lnSpc>
                <a:spcPts val="9786"/>
              </a:lnSpc>
              <a:spcBef>
                <a:spcPct val="0"/>
              </a:spcBef>
            </a:pPr>
            <a:endParaRPr lang="en-US" sz="6990" spc="454">
              <a:solidFill>
                <a:srgbClr val="FFFFFF"/>
              </a:solidFill>
              <a:latin typeface="Alat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35087" y="3668545"/>
            <a:ext cx="6571744" cy="2021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011" lvl="1" indent="-252505" algn="l">
              <a:lnSpc>
                <a:spcPts val="3274"/>
              </a:lnSpc>
              <a:buFont typeface="Arial"/>
              <a:buChar char="•"/>
            </a:pPr>
            <a:r>
              <a:rPr lang="en-US" sz="2339" spc="166">
                <a:solidFill>
                  <a:srgbClr val="FFFFFF"/>
                </a:solidFill>
                <a:latin typeface="Glacial Indifference"/>
              </a:rPr>
              <a:t>concrete </a:t>
            </a:r>
          </a:p>
          <a:p>
            <a:pPr marL="505011" lvl="1" indent="-252505" algn="l">
              <a:lnSpc>
                <a:spcPts val="3274"/>
              </a:lnSpc>
              <a:buFont typeface="Arial"/>
              <a:buChar char="•"/>
            </a:pPr>
            <a:r>
              <a:rPr lang="en-US" sz="2339" spc="166">
                <a:solidFill>
                  <a:srgbClr val="FFFFFF"/>
                </a:solidFill>
                <a:latin typeface="Glacial Indifference"/>
              </a:rPr>
              <a:t>Density : 2,400 kg/m3</a:t>
            </a:r>
          </a:p>
          <a:p>
            <a:pPr marL="505011" lvl="1" indent="-252505" algn="l">
              <a:lnSpc>
                <a:spcPts val="3274"/>
              </a:lnSpc>
              <a:buFont typeface="Arial"/>
              <a:buChar char="•"/>
            </a:pPr>
            <a:r>
              <a:rPr lang="en-US" sz="2339" spc="166">
                <a:solidFill>
                  <a:srgbClr val="FFFFFF"/>
                </a:solidFill>
                <a:latin typeface="Glacial Indifference"/>
              </a:rPr>
              <a:t>stress max : 20*10^6 Pa</a:t>
            </a:r>
          </a:p>
          <a:p>
            <a:pPr marL="505011" lvl="1" indent="-252505" algn="l">
              <a:lnSpc>
                <a:spcPts val="3274"/>
              </a:lnSpc>
              <a:buFont typeface="Arial"/>
              <a:buChar char="•"/>
            </a:pPr>
            <a:r>
              <a:rPr lang="en-US" sz="2339" spc="166">
                <a:solidFill>
                  <a:srgbClr val="FFFFFF"/>
                </a:solidFill>
                <a:latin typeface="Glacial Indifference"/>
              </a:rPr>
              <a:t>initial tangent modulus : 22.36*10^9 Pa</a:t>
            </a:r>
          </a:p>
          <a:p>
            <a:pPr marL="505011" lvl="1" indent="-252505" algn="l">
              <a:lnSpc>
                <a:spcPts val="3274"/>
              </a:lnSpc>
              <a:buFont typeface="Arial"/>
              <a:buChar char="•"/>
            </a:pPr>
            <a:r>
              <a:rPr lang="en-US" sz="2339" spc="166">
                <a:solidFill>
                  <a:srgbClr val="FFFFFF"/>
                </a:solidFill>
                <a:latin typeface="Glacial Indifference"/>
              </a:rPr>
              <a:t>poisson ratio = 0.2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8751" y="7522713"/>
            <a:ext cx="458259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 2"/>
              </a:rPr>
              <a:t>number of node : 36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8751" y="7870264"/>
            <a:ext cx="458259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 2"/>
              </a:rPr>
              <a:t>number of element : 57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699" y="237708"/>
            <a:ext cx="16265213" cy="223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5"/>
              </a:lnSpc>
            </a:pPr>
            <a:r>
              <a:rPr lang="en-US" sz="6417" spc="417">
                <a:solidFill>
                  <a:srgbClr val="FFFFFF"/>
                </a:solidFill>
                <a:latin typeface="Alata"/>
              </a:rPr>
              <a:t>Derivations&amp;Equations for Element</a:t>
            </a:r>
          </a:p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endParaRPr lang="en-US" sz="6417" spc="417">
              <a:solidFill>
                <a:srgbClr val="FFFFFF"/>
              </a:solidFill>
              <a:latin typeface="Alat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415011"/>
            <a:ext cx="18288000" cy="8164041"/>
            <a:chOff x="0" y="0"/>
            <a:chExt cx="6210981" cy="27726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10981" cy="2772676"/>
            </a:xfrm>
            <a:custGeom>
              <a:avLst/>
              <a:gdLst/>
              <a:ahLst/>
              <a:cxnLst/>
              <a:rect l="l" t="t" r="r" b="b"/>
              <a:pathLst>
                <a:path w="6210981" h="2772676">
                  <a:moveTo>
                    <a:pt x="4657" y="0"/>
                  </a:moveTo>
                  <a:lnTo>
                    <a:pt x="6206324" y="0"/>
                  </a:lnTo>
                  <a:cubicBezTo>
                    <a:pt x="6208896" y="0"/>
                    <a:pt x="6210981" y="2085"/>
                    <a:pt x="6210981" y="4657"/>
                  </a:cubicBezTo>
                  <a:lnTo>
                    <a:pt x="6210981" y="2768020"/>
                  </a:lnTo>
                  <a:cubicBezTo>
                    <a:pt x="6210981" y="2770592"/>
                    <a:pt x="6208896" y="2772676"/>
                    <a:pt x="6206324" y="2772676"/>
                  </a:cubicBezTo>
                  <a:lnTo>
                    <a:pt x="4657" y="2772676"/>
                  </a:lnTo>
                  <a:cubicBezTo>
                    <a:pt x="2085" y="2772676"/>
                    <a:pt x="0" y="2770592"/>
                    <a:pt x="0" y="2768020"/>
                  </a:cubicBezTo>
                  <a:lnTo>
                    <a:pt x="0" y="4657"/>
                  </a:lnTo>
                  <a:cubicBezTo>
                    <a:pt x="0" y="2085"/>
                    <a:pt x="2085" y="0"/>
                    <a:pt x="46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210981" cy="2810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025152" y="5851764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3860225">
            <a:off x="5263086" y="-2091789"/>
            <a:ext cx="5813961" cy="5748554"/>
          </a:xfrm>
          <a:custGeom>
            <a:avLst/>
            <a:gdLst/>
            <a:ahLst/>
            <a:cxnLst/>
            <a:rect l="l" t="t" r="r" b="b"/>
            <a:pathLst>
              <a:path w="5813961" h="5748554">
                <a:moveTo>
                  <a:pt x="0" y="0"/>
                </a:moveTo>
                <a:lnTo>
                  <a:pt x="5813961" y="0"/>
                </a:lnTo>
                <a:lnTo>
                  <a:pt x="5813961" y="5748555"/>
                </a:lnTo>
                <a:lnTo>
                  <a:pt x="0" y="574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476455" y="2188100"/>
            <a:ext cx="1533011" cy="1277509"/>
          </a:xfrm>
          <a:custGeom>
            <a:avLst/>
            <a:gdLst/>
            <a:ahLst/>
            <a:cxnLst/>
            <a:rect l="l" t="t" r="r" b="b"/>
            <a:pathLst>
              <a:path w="1533011" h="1277509">
                <a:moveTo>
                  <a:pt x="0" y="0"/>
                </a:moveTo>
                <a:lnTo>
                  <a:pt x="1533011" y="0"/>
                </a:lnTo>
                <a:lnTo>
                  <a:pt x="1533011" y="1277509"/>
                </a:lnTo>
                <a:lnTo>
                  <a:pt x="0" y="1277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8169" y="7242277"/>
            <a:ext cx="5060597" cy="1701794"/>
          </a:xfrm>
          <a:custGeom>
            <a:avLst/>
            <a:gdLst/>
            <a:ahLst/>
            <a:cxnLst/>
            <a:rect l="l" t="t" r="r" b="b"/>
            <a:pathLst>
              <a:path w="5060597" h="1701794">
                <a:moveTo>
                  <a:pt x="0" y="0"/>
                </a:moveTo>
                <a:lnTo>
                  <a:pt x="5060597" y="0"/>
                </a:lnTo>
                <a:lnTo>
                  <a:pt x="5060597" y="1701793"/>
                </a:lnTo>
                <a:lnTo>
                  <a:pt x="0" y="1701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8169" y="3804394"/>
            <a:ext cx="1988176" cy="1353853"/>
          </a:xfrm>
          <a:custGeom>
            <a:avLst/>
            <a:gdLst/>
            <a:ahLst/>
            <a:cxnLst/>
            <a:rect l="l" t="t" r="r" b="b"/>
            <a:pathLst>
              <a:path w="1988176" h="1353853">
                <a:moveTo>
                  <a:pt x="0" y="0"/>
                </a:moveTo>
                <a:lnTo>
                  <a:pt x="1988176" y="0"/>
                </a:lnTo>
                <a:lnTo>
                  <a:pt x="1988176" y="1353853"/>
                </a:lnTo>
                <a:lnTo>
                  <a:pt x="0" y="13538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68169" y="5501147"/>
            <a:ext cx="2196529" cy="1367838"/>
          </a:xfrm>
          <a:custGeom>
            <a:avLst/>
            <a:gdLst/>
            <a:ahLst/>
            <a:cxnLst/>
            <a:rect l="l" t="t" r="r" b="b"/>
            <a:pathLst>
              <a:path w="2196529" h="1367838">
                <a:moveTo>
                  <a:pt x="0" y="0"/>
                </a:moveTo>
                <a:lnTo>
                  <a:pt x="2196529" y="0"/>
                </a:lnTo>
                <a:lnTo>
                  <a:pt x="2196529" y="1367838"/>
                </a:lnTo>
                <a:lnTo>
                  <a:pt x="0" y="13678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1943247"/>
            <a:ext cx="7180619" cy="3044723"/>
          </a:xfrm>
          <a:custGeom>
            <a:avLst/>
            <a:gdLst/>
            <a:ahLst/>
            <a:cxnLst/>
            <a:rect l="l" t="t" r="r" b="b"/>
            <a:pathLst>
              <a:path w="7180619" h="3044723">
                <a:moveTo>
                  <a:pt x="0" y="0"/>
                </a:moveTo>
                <a:lnTo>
                  <a:pt x="7180619" y="0"/>
                </a:lnTo>
                <a:lnTo>
                  <a:pt x="7180619" y="3044724"/>
                </a:lnTo>
                <a:lnTo>
                  <a:pt x="0" y="3044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708421" y="5851764"/>
            <a:ext cx="5722110" cy="2781025"/>
          </a:xfrm>
          <a:custGeom>
            <a:avLst/>
            <a:gdLst/>
            <a:ahLst/>
            <a:cxnLst/>
            <a:rect l="l" t="t" r="r" b="b"/>
            <a:pathLst>
              <a:path w="5722110" h="2781025">
                <a:moveTo>
                  <a:pt x="0" y="0"/>
                </a:moveTo>
                <a:lnTo>
                  <a:pt x="5722110" y="0"/>
                </a:lnTo>
                <a:lnTo>
                  <a:pt x="5722110" y="2781025"/>
                </a:lnTo>
                <a:lnTo>
                  <a:pt x="0" y="2781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7702340" y="2140549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3047189" y="2809048"/>
            <a:ext cx="4253609" cy="3344544"/>
          </a:xfrm>
          <a:custGeom>
            <a:avLst/>
            <a:gdLst/>
            <a:ahLst/>
            <a:cxnLst/>
            <a:rect l="l" t="t" r="r" b="b"/>
            <a:pathLst>
              <a:path w="4253609" h="3344544">
                <a:moveTo>
                  <a:pt x="0" y="0"/>
                </a:moveTo>
                <a:lnTo>
                  <a:pt x="4253610" y="0"/>
                </a:lnTo>
                <a:lnTo>
                  <a:pt x="4253610" y="3344544"/>
                </a:lnTo>
                <a:lnTo>
                  <a:pt x="0" y="3344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68169" y="1582965"/>
            <a:ext cx="3082593" cy="42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Shape function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1634769" y="6153592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9379701" y="0"/>
                </a:moveTo>
                <a:lnTo>
                  <a:pt x="0" y="0"/>
                </a:lnTo>
                <a:lnTo>
                  <a:pt x="0" y="9274179"/>
                </a:lnTo>
                <a:lnTo>
                  <a:pt x="9379701" y="9274179"/>
                </a:lnTo>
                <a:lnTo>
                  <a:pt x="9379701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8937167" y="1582965"/>
            <a:ext cx="3082593" cy="42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C and B matrix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699" y="237708"/>
            <a:ext cx="16265213" cy="223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5"/>
              </a:lnSpc>
            </a:pPr>
            <a:r>
              <a:rPr lang="en-US" sz="6417" spc="417">
                <a:solidFill>
                  <a:srgbClr val="FFFFFF"/>
                </a:solidFill>
                <a:latin typeface="Alata"/>
              </a:rPr>
              <a:t>Derivations&amp;Equations for Element</a:t>
            </a:r>
          </a:p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endParaRPr lang="en-US" sz="6417" spc="417">
              <a:solidFill>
                <a:srgbClr val="FFFFFF"/>
              </a:solidFill>
              <a:latin typeface="Alat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415011"/>
            <a:ext cx="18288000" cy="8164041"/>
            <a:chOff x="0" y="0"/>
            <a:chExt cx="6210981" cy="27726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10981" cy="2772676"/>
            </a:xfrm>
            <a:custGeom>
              <a:avLst/>
              <a:gdLst/>
              <a:ahLst/>
              <a:cxnLst/>
              <a:rect l="l" t="t" r="r" b="b"/>
              <a:pathLst>
                <a:path w="6210981" h="2772676">
                  <a:moveTo>
                    <a:pt x="4657" y="0"/>
                  </a:moveTo>
                  <a:lnTo>
                    <a:pt x="6206324" y="0"/>
                  </a:lnTo>
                  <a:cubicBezTo>
                    <a:pt x="6208896" y="0"/>
                    <a:pt x="6210981" y="2085"/>
                    <a:pt x="6210981" y="4657"/>
                  </a:cubicBezTo>
                  <a:lnTo>
                    <a:pt x="6210981" y="2768020"/>
                  </a:lnTo>
                  <a:cubicBezTo>
                    <a:pt x="6210981" y="2770592"/>
                    <a:pt x="6208896" y="2772676"/>
                    <a:pt x="6206324" y="2772676"/>
                  </a:cubicBezTo>
                  <a:lnTo>
                    <a:pt x="4657" y="2772676"/>
                  </a:lnTo>
                  <a:cubicBezTo>
                    <a:pt x="2085" y="2772676"/>
                    <a:pt x="0" y="2770592"/>
                    <a:pt x="0" y="2768020"/>
                  </a:cubicBezTo>
                  <a:lnTo>
                    <a:pt x="0" y="4657"/>
                  </a:lnTo>
                  <a:cubicBezTo>
                    <a:pt x="0" y="2085"/>
                    <a:pt x="2085" y="0"/>
                    <a:pt x="46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210981" cy="2810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025152" y="5851764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3860225">
            <a:off x="5263086" y="-2091789"/>
            <a:ext cx="5813961" cy="5748554"/>
          </a:xfrm>
          <a:custGeom>
            <a:avLst/>
            <a:gdLst/>
            <a:ahLst/>
            <a:cxnLst/>
            <a:rect l="l" t="t" r="r" b="b"/>
            <a:pathLst>
              <a:path w="5813961" h="5748554">
                <a:moveTo>
                  <a:pt x="0" y="0"/>
                </a:moveTo>
                <a:lnTo>
                  <a:pt x="5813961" y="0"/>
                </a:lnTo>
                <a:lnTo>
                  <a:pt x="5813961" y="5748555"/>
                </a:lnTo>
                <a:lnTo>
                  <a:pt x="0" y="574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flipH="1">
            <a:off x="11634769" y="6153592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9379701" y="0"/>
                </a:moveTo>
                <a:lnTo>
                  <a:pt x="0" y="0"/>
                </a:lnTo>
                <a:lnTo>
                  <a:pt x="0" y="9274179"/>
                </a:lnTo>
                <a:lnTo>
                  <a:pt x="9379701" y="9274179"/>
                </a:lnTo>
                <a:lnTo>
                  <a:pt x="9379701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333949" y="2022735"/>
            <a:ext cx="5020600" cy="2125579"/>
          </a:xfrm>
          <a:custGeom>
            <a:avLst/>
            <a:gdLst/>
            <a:ahLst/>
            <a:cxnLst/>
            <a:rect l="l" t="t" r="r" b="b"/>
            <a:pathLst>
              <a:path w="5020600" h="2125579">
                <a:moveTo>
                  <a:pt x="0" y="0"/>
                </a:moveTo>
                <a:lnTo>
                  <a:pt x="5020599" y="0"/>
                </a:lnTo>
                <a:lnTo>
                  <a:pt x="5020599" y="2125579"/>
                </a:lnTo>
                <a:lnTo>
                  <a:pt x="0" y="2125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12606" y="4591204"/>
            <a:ext cx="4543266" cy="3453175"/>
          </a:xfrm>
          <a:custGeom>
            <a:avLst/>
            <a:gdLst/>
            <a:ahLst/>
            <a:cxnLst/>
            <a:rect l="l" t="t" r="r" b="b"/>
            <a:pathLst>
              <a:path w="4543266" h="3453175">
                <a:moveTo>
                  <a:pt x="0" y="0"/>
                </a:moveTo>
                <a:lnTo>
                  <a:pt x="4543266" y="0"/>
                </a:lnTo>
                <a:lnTo>
                  <a:pt x="4543266" y="3453175"/>
                </a:lnTo>
                <a:lnTo>
                  <a:pt x="0" y="3453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29904" y="4246905"/>
            <a:ext cx="3828688" cy="217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9"/>
              </a:lnSpc>
            </a:pPr>
            <a:r>
              <a:rPr lang="en-US" sz="1263">
                <a:solidFill>
                  <a:srgbClr val="000000"/>
                </a:solidFill>
                <a:latin typeface="Canva Sans 2"/>
              </a:rPr>
              <a:t>where V is the volume of the tetrahedral element.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6645" y="1780931"/>
            <a:ext cx="3082593" cy="42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Stiffness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147370" y="3085525"/>
            <a:ext cx="7830289" cy="467812"/>
          </a:xfrm>
          <a:custGeom>
            <a:avLst/>
            <a:gdLst/>
            <a:ahLst/>
            <a:cxnLst/>
            <a:rect l="l" t="t" r="r" b="b"/>
            <a:pathLst>
              <a:path w="7830289" h="467812">
                <a:moveTo>
                  <a:pt x="0" y="0"/>
                </a:moveTo>
                <a:lnTo>
                  <a:pt x="7830289" y="0"/>
                </a:lnTo>
                <a:lnTo>
                  <a:pt x="7830289" y="467812"/>
                </a:lnTo>
                <a:lnTo>
                  <a:pt x="0" y="4678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314834" y="4591204"/>
            <a:ext cx="4495955" cy="3425900"/>
          </a:xfrm>
          <a:custGeom>
            <a:avLst/>
            <a:gdLst/>
            <a:ahLst/>
            <a:cxnLst/>
            <a:rect l="l" t="t" r="r" b="b"/>
            <a:pathLst>
              <a:path w="4495955" h="3425900">
                <a:moveTo>
                  <a:pt x="0" y="0"/>
                </a:moveTo>
                <a:lnTo>
                  <a:pt x="4495955" y="0"/>
                </a:lnTo>
                <a:lnTo>
                  <a:pt x="4495955" y="3425901"/>
                </a:lnTo>
                <a:lnTo>
                  <a:pt x="0" y="3425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147370" y="1812647"/>
            <a:ext cx="4193577" cy="42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</a:rPr>
              <a:t>Traction force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113" y="384719"/>
            <a:ext cx="14790971" cy="8521024"/>
          </a:xfrm>
          <a:custGeom>
            <a:avLst/>
            <a:gdLst/>
            <a:ahLst/>
            <a:cxnLst/>
            <a:rect l="l" t="t" r="r" b="b"/>
            <a:pathLst>
              <a:path w="14790971" h="8521024">
                <a:moveTo>
                  <a:pt x="0" y="0"/>
                </a:moveTo>
                <a:lnTo>
                  <a:pt x="14790971" y="0"/>
                </a:lnTo>
                <a:lnTo>
                  <a:pt x="14790971" y="8521024"/>
                </a:lnTo>
                <a:lnTo>
                  <a:pt x="0" y="85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19476" y="5987822"/>
            <a:ext cx="3434863" cy="830069"/>
          </a:xfrm>
          <a:custGeom>
            <a:avLst/>
            <a:gdLst/>
            <a:ahLst/>
            <a:cxnLst/>
            <a:rect l="l" t="t" r="r" b="b"/>
            <a:pathLst>
              <a:path w="3434863" h="830069">
                <a:moveTo>
                  <a:pt x="0" y="0"/>
                </a:moveTo>
                <a:lnTo>
                  <a:pt x="3434863" y="0"/>
                </a:lnTo>
                <a:lnTo>
                  <a:pt x="3434863" y="830069"/>
                </a:lnTo>
                <a:lnTo>
                  <a:pt x="0" y="830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7281" b="-62208"/>
            </a:stretch>
          </a:blipFill>
        </p:spPr>
      </p:sp>
      <p:sp>
        <p:nvSpPr>
          <p:cNvPr id="4" name="Freeform 4"/>
          <p:cNvSpPr/>
          <p:nvPr/>
        </p:nvSpPr>
        <p:spPr>
          <a:xfrm rot="5657491">
            <a:off x="8451144" y="4924449"/>
            <a:ext cx="862204" cy="1264567"/>
          </a:xfrm>
          <a:custGeom>
            <a:avLst/>
            <a:gdLst/>
            <a:ahLst/>
            <a:cxnLst/>
            <a:rect l="l" t="t" r="r" b="b"/>
            <a:pathLst>
              <a:path w="862204" h="1264567">
                <a:moveTo>
                  <a:pt x="0" y="0"/>
                </a:moveTo>
                <a:lnTo>
                  <a:pt x="862204" y="0"/>
                </a:lnTo>
                <a:lnTo>
                  <a:pt x="862204" y="1264567"/>
                </a:lnTo>
                <a:lnTo>
                  <a:pt x="0" y="1264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97756" y="6208680"/>
            <a:ext cx="8078304" cy="34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4"/>
              </a:lnSpc>
              <a:spcBef>
                <a:spcPct val="0"/>
              </a:spcBef>
            </a:pPr>
            <a:r>
              <a:rPr lang="en-US" sz="1960">
                <a:solidFill>
                  <a:srgbClr val="004AAD"/>
                </a:solidFill>
                <a:latin typeface="Canva Sans 2 Bold"/>
              </a:rPr>
              <a:t>Pure-Incremental method</a:t>
            </a:r>
            <a:r>
              <a:rPr lang="en-US" sz="1960">
                <a:solidFill>
                  <a:srgbClr val="004AAD"/>
                </a:solidFill>
                <a:latin typeface="Canva Sans 2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2409" y="460174"/>
            <a:ext cx="5439265" cy="1314453"/>
          </a:xfrm>
          <a:custGeom>
            <a:avLst/>
            <a:gdLst/>
            <a:ahLst/>
            <a:cxnLst/>
            <a:rect l="l" t="t" r="r" b="b"/>
            <a:pathLst>
              <a:path w="5439265" h="1314453">
                <a:moveTo>
                  <a:pt x="0" y="0"/>
                </a:moveTo>
                <a:lnTo>
                  <a:pt x="5439265" y="0"/>
                </a:lnTo>
                <a:lnTo>
                  <a:pt x="5439265" y="1314454"/>
                </a:lnTo>
                <a:lnTo>
                  <a:pt x="0" y="131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281" b="-62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4713" y="5631848"/>
            <a:ext cx="2979731" cy="2295329"/>
          </a:xfrm>
          <a:custGeom>
            <a:avLst/>
            <a:gdLst/>
            <a:ahLst/>
            <a:cxnLst/>
            <a:rect l="l" t="t" r="r" b="b"/>
            <a:pathLst>
              <a:path w="2979731" h="2295329">
                <a:moveTo>
                  <a:pt x="0" y="0"/>
                </a:moveTo>
                <a:lnTo>
                  <a:pt x="2979731" y="0"/>
                </a:lnTo>
                <a:lnTo>
                  <a:pt x="2979731" y="2295329"/>
                </a:lnTo>
                <a:lnTo>
                  <a:pt x="0" y="2295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2116" y="5436487"/>
            <a:ext cx="2775529" cy="2081494"/>
          </a:xfrm>
          <a:custGeom>
            <a:avLst/>
            <a:gdLst/>
            <a:ahLst/>
            <a:cxnLst/>
            <a:rect l="l" t="t" r="r" b="b"/>
            <a:pathLst>
              <a:path w="2775529" h="2081494">
                <a:moveTo>
                  <a:pt x="0" y="0"/>
                </a:moveTo>
                <a:lnTo>
                  <a:pt x="2775530" y="0"/>
                </a:lnTo>
                <a:lnTo>
                  <a:pt x="2775530" y="2081494"/>
                </a:lnTo>
                <a:lnTo>
                  <a:pt x="0" y="2081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" b="-104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842" y="2317175"/>
            <a:ext cx="3090945" cy="1382495"/>
          </a:xfrm>
          <a:custGeom>
            <a:avLst/>
            <a:gdLst/>
            <a:ahLst/>
            <a:cxnLst/>
            <a:rect l="l" t="t" r="r" b="b"/>
            <a:pathLst>
              <a:path w="3090945" h="1382495">
                <a:moveTo>
                  <a:pt x="0" y="0"/>
                </a:moveTo>
                <a:lnTo>
                  <a:pt x="3090945" y="0"/>
                </a:lnTo>
                <a:lnTo>
                  <a:pt x="3090945" y="1382496"/>
                </a:lnTo>
                <a:lnTo>
                  <a:pt x="0" y="1382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69686" y="0"/>
            <a:ext cx="4613459" cy="2063474"/>
          </a:xfrm>
          <a:custGeom>
            <a:avLst/>
            <a:gdLst/>
            <a:ahLst/>
            <a:cxnLst/>
            <a:rect l="l" t="t" r="r" b="b"/>
            <a:pathLst>
              <a:path w="4613459" h="2063474">
                <a:moveTo>
                  <a:pt x="0" y="0"/>
                </a:moveTo>
                <a:lnTo>
                  <a:pt x="4613459" y="0"/>
                </a:lnTo>
                <a:lnTo>
                  <a:pt x="4613459" y="2063474"/>
                </a:lnTo>
                <a:lnTo>
                  <a:pt x="0" y="2063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078574">
            <a:off x="2952223" y="2028003"/>
            <a:ext cx="702480" cy="212500"/>
          </a:xfrm>
          <a:custGeom>
            <a:avLst/>
            <a:gdLst/>
            <a:ahLst/>
            <a:cxnLst/>
            <a:rect l="l" t="t" r="r" b="b"/>
            <a:pathLst>
              <a:path w="702480" h="212500">
                <a:moveTo>
                  <a:pt x="0" y="0"/>
                </a:moveTo>
                <a:lnTo>
                  <a:pt x="702480" y="0"/>
                </a:lnTo>
                <a:lnTo>
                  <a:pt x="702480" y="212500"/>
                </a:lnTo>
                <a:lnTo>
                  <a:pt x="0" y="212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08040" y="2388486"/>
            <a:ext cx="3266763" cy="1461134"/>
          </a:xfrm>
          <a:custGeom>
            <a:avLst/>
            <a:gdLst/>
            <a:ahLst/>
            <a:cxnLst/>
            <a:rect l="l" t="t" r="r" b="b"/>
            <a:pathLst>
              <a:path w="3266763" h="1461134">
                <a:moveTo>
                  <a:pt x="0" y="0"/>
                </a:moveTo>
                <a:lnTo>
                  <a:pt x="3266764" y="0"/>
                </a:lnTo>
                <a:lnTo>
                  <a:pt x="3266764" y="1461134"/>
                </a:lnTo>
                <a:lnTo>
                  <a:pt x="0" y="1461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31587" y="2897793"/>
            <a:ext cx="731437" cy="221260"/>
          </a:xfrm>
          <a:custGeom>
            <a:avLst/>
            <a:gdLst/>
            <a:ahLst/>
            <a:cxnLst/>
            <a:rect l="l" t="t" r="r" b="b"/>
            <a:pathLst>
              <a:path w="731437" h="221260">
                <a:moveTo>
                  <a:pt x="0" y="0"/>
                </a:moveTo>
                <a:lnTo>
                  <a:pt x="731437" y="0"/>
                </a:lnTo>
                <a:lnTo>
                  <a:pt x="731437" y="221260"/>
                </a:lnTo>
                <a:lnTo>
                  <a:pt x="0" y="221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2388486"/>
            <a:ext cx="2957193" cy="1322672"/>
          </a:xfrm>
          <a:custGeom>
            <a:avLst/>
            <a:gdLst/>
            <a:ahLst/>
            <a:cxnLst/>
            <a:rect l="l" t="t" r="r" b="b"/>
            <a:pathLst>
              <a:path w="2957193" h="1322672">
                <a:moveTo>
                  <a:pt x="0" y="0"/>
                </a:moveTo>
                <a:lnTo>
                  <a:pt x="2957193" y="0"/>
                </a:lnTo>
                <a:lnTo>
                  <a:pt x="2957193" y="1322671"/>
                </a:lnTo>
                <a:lnTo>
                  <a:pt x="0" y="1322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08229" y="2781645"/>
            <a:ext cx="3004396" cy="322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807" spc="23">
                <a:solidFill>
                  <a:srgbClr val="000000"/>
                </a:solidFill>
                <a:latin typeface="Alata"/>
              </a:rPr>
              <a:t>uDisp= uDisp + KG\f_trac;</a:t>
            </a:r>
          </a:p>
        </p:txBody>
      </p:sp>
      <p:sp>
        <p:nvSpPr>
          <p:cNvPr id="12" name="Freeform 12"/>
          <p:cNvSpPr/>
          <p:nvPr/>
        </p:nvSpPr>
        <p:spPr>
          <a:xfrm>
            <a:off x="8322826" y="2829270"/>
            <a:ext cx="821174" cy="248405"/>
          </a:xfrm>
          <a:custGeom>
            <a:avLst/>
            <a:gdLst/>
            <a:ahLst/>
            <a:cxnLst/>
            <a:rect l="l" t="t" r="r" b="b"/>
            <a:pathLst>
              <a:path w="821174" h="248405">
                <a:moveTo>
                  <a:pt x="0" y="0"/>
                </a:moveTo>
                <a:lnTo>
                  <a:pt x="821174" y="0"/>
                </a:lnTo>
                <a:lnTo>
                  <a:pt x="821174" y="248405"/>
                </a:lnTo>
                <a:lnTo>
                  <a:pt x="0" y="248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79399" y="2347087"/>
            <a:ext cx="2957193" cy="1322672"/>
          </a:xfrm>
          <a:custGeom>
            <a:avLst/>
            <a:gdLst/>
            <a:ahLst/>
            <a:cxnLst/>
            <a:rect l="l" t="t" r="r" b="b"/>
            <a:pathLst>
              <a:path w="2957193" h="1322672">
                <a:moveTo>
                  <a:pt x="0" y="0"/>
                </a:moveTo>
                <a:lnTo>
                  <a:pt x="2957193" y="0"/>
                </a:lnTo>
                <a:lnTo>
                  <a:pt x="2957193" y="1322672"/>
                </a:lnTo>
                <a:lnTo>
                  <a:pt x="0" y="1322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135425" y="2925619"/>
            <a:ext cx="821174" cy="248405"/>
          </a:xfrm>
          <a:custGeom>
            <a:avLst/>
            <a:gdLst/>
            <a:ahLst/>
            <a:cxnLst/>
            <a:rect l="l" t="t" r="r" b="b"/>
            <a:pathLst>
              <a:path w="821174" h="248405">
                <a:moveTo>
                  <a:pt x="0" y="0"/>
                </a:moveTo>
                <a:lnTo>
                  <a:pt x="821174" y="0"/>
                </a:lnTo>
                <a:lnTo>
                  <a:pt x="821174" y="248405"/>
                </a:lnTo>
                <a:lnTo>
                  <a:pt x="0" y="248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80696" y="6495389"/>
            <a:ext cx="1002211" cy="568248"/>
          </a:xfrm>
          <a:custGeom>
            <a:avLst/>
            <a:gdLst/>
            <a:ahLst/>
            <a:cxnLst/>
            <a:rect l="l" t="t" r="r" b="b"/>
            <a:pathLst>
              <a:path w="1002211" h="568248">
                <a:moveTo>
                  <a:pt x="0" y="0"/>
                </a:moveTo>
                <a:lnTo>
                  <a:pt x="1002211" y="0"/>
                </a:lnTo>
                <a:lnTo>
                  <a:pt x="1002211" y="568247"/>
                </a:lnTo>
                <a:lnTo>
                  <a:pt x="0" y="568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577956" y="7663675"/>
            <a:ext cx="2378643" cy="527005"/>
          </a:xfrm>
          <a:custGeom>
            <a:avLst/>
            <a:gdLst/>
            <a:ahLst/>
            <a:cxnLst/>
            <a:rect l="l" t="t" r="r" b="b"/>
            <a:pathLst>
              <a:path w="2378643" h="527005">
                <a:moveTo>
                  <a:pt x="0" y="0"/>
                </a:moveTo>
                <a:lnTo>
                  <a:pt x="2378643" y="0"/>
                </a:lnTo>
                <a:lnTo>
                  <a:pt x="2378643" y="527004"/>
                </a:lnTo>
                <a:lnTo>
                  <a:pt x="0" y="527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H="1">
            <a:off x="3580696" y="4115653"/>
            <a:ext cx="101527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Freeform 18"/>
          <p:cNvSpPr/>
          <p:nvPr/>
        </p:nvSpPr>
        <p:spPr>
          <a:xfrm rot="4897914">
            <a:off x="10968607" y="8455176"/>
            <a:ext cx="539514" cy="163203"/>
          </a:xfrm>
          <a:custGeom>
            <a:avLst/>
            <a:gdLst/>
            <a:ahLst/>
            <a:cxnLst/>
            <a:rect l="l" t="t" r="r" b="b"/>
            <a:pathLst>
              <a:path w="539514" h="163203">
                <a:moveTo>
                  <a:pt x="0" y="0"/>
                </a:moveTo>
                <a:lnTo>
                  <a:pt x="539514" y="0"/>
                </a:lnTo>
                <a:lnTo>
                  <a:pt x="539514" y="163202"/>
                </a:lnTo>
                <a:lnTo>
                  <a:pt x="0" y="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991298" y="8305959"/>
            <a:ext cx="219789" cy="40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sz="2285" spc="29">
                <a:solidFill>
                  <a:srgbClr val="000000"/>
                </a:solidFill>
                <a:latin typeface="Alata"/>
              </a:rPr>
              <a:t>G</a:t>
            </a:r>
          </a:p>
        </p:txBody>
      </p:sp>
      <p:sp>
        <p:nvSpPr>
          <p:cNvPr id="20" name="Freeform 20"/>
          <p:cNvSpPr/>
          <p:nvPr/>
        </p:nvSpPr>
        <p:spPr>
          <a:xfrm rot="4897914">
            <a:off x="12133379" y="8455176"/>
            <a:ext cx="539514" cy="163203"/>
          </a:xfrm>
          <a:custGeom>
            <a:avLst/>
            <a:gdLst/>
            <a:ahLst/>
            <a:cxnLst/>
            <a:rect l="l" t="t" r="r" b="b"/>
            <a:pathLst>
              <a:path w="539514" h="163203">
                <a:moveTo>
                  <a:pt x="0" y="0"/>
                </a:moveTo>
                <a:lnTo>
                  <a:pt x="539514" y="0"/>
                </a:lnTo>
                <a:lnTo>
                  <a:pt x="539514" y="163202"/>
                </a:lnTo>
                <a:lnTo>
                  <a:pt x="0" y="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374804" y="5086350"/>
            <a:ext cx="7119800" cy="224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sz="1713" spc="22">
                <a:solidFill>
                  <a:srgbClr val="000000"/>
                </a:solidFill>
                <a:latin typeface="Alata"/>
              </a:rPr>
              <a:t>Young's modulus(E) predicts how much a material sample extends under tension or shortens under compression. The Young's modulus directly applies to cases of uniaxial stress; that is, tensile or compressive stress in one direction and no stress in the other directions.</a:t>
            </a:r>
          </a:p>
          <a:p>
            <a:pPr algn="ctr">
              <a:lnSpc>
                <a:spcPts val="2536"/>
              </a:lnSpc>
            </a:pPr>
            <a:endParaRPr lang="en-US" sz="1713" spc="22">
              <a:solidFill>
                <a:srgbClr val="000000"/>
              </a:solidFill>
              <a:latin typeface="Alata"/>
            </a:endParaRPr>
          </a:p>
          <a:p>
            <a:pPr algn="ctr">
              <a:lnSpc>
                <a:spcPts val="2536"/>
              </a:lnSpc>
              <a:spcBef>
                <a:spcPct val="0"/>
              </a:spcBef>
            </a:pPr>
            <a:r>
              <a:rPr lang="en-US" sz="1713" spc="22">
                <a:solidFill>
                  <a:srgbClr val="000000"/>
                </a:solidFill>
                <a:latin typeface="Alata"/>
              </a:rPr>
              <a:t>In 3D FEM, there is shear stress between the each other elements.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691706" y="655626"/>
            <a:ext cx="8267495" cy="698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9"/>
              </a:lnSpc>
            </a:pPr>
            <a:r>
              <a:rPr lang="en-US" sz="2006">
                <a:solidFill>
                  <a:srgbClr val="004AAD"/>
                </a:solidFill>
                <a:latin typeface="Canva Sans 2 Bold"/>
              </a:rPr>
              <a:t>Non-linear Solution Algorithm</a:t>
            </a:r>
            <a:r>
              <a:rPr lang="en-US" sz="2006">
                <a:solidFill>
                  <a:srgbClr val="004AAD"/>
                </a:solidFill>
                <a:latin typeface="Canva Sans 2"/>
              </a:rPr>
              <a:t>: </a:t>
            </a:r>
            <a:r>
              <a:rPr lang="en-US" sz="2006">
                <a:solidFill>
                  <a:srgbClr val="004AAD"/>
                </a:solidFill>
                <a:latin typeface="Canva Sans 2 Bold"/>
              </a:rPr>
              <a:t> </a:t>
            </a:r>
          </a:p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004AAD"/>
                </a:solidFill>
                <a:latin typeface="Canva Sans 2 Bold"/>
              </a:rPr>
              <a:t>Pure-Incremental method</a:t>
            </a:r>
            <a:r>
              <a:rPr lang="en-US" sz="2006">
                <a:solidFill>
                  <a:srgbClr val="004AAD"/>
                </a:solidFill>
                <a:latin typeface="Canva Sans 2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8844" y="4735952"/>
            <a:ext cx="3252743" cy="67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1849" spc="24">
                <a:solidFill>
                  <a:srgbClr val="004AAD"/>
                </a:solidFill>
                <a:latin typeface="Alata"/>
              </a:rPr>
              <a:t>Stress-strain curve-Hardin-Drenvich concrete model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76944" y="7889077"/>
            <a:ext cx="2882356" cy="142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3"/>
              </a:lnSpc>
              <a:spcBef>
                <a:spcPct val="0"/>
              </a:spcBef>
            </a:pPr>
            <a:r>
              <a:rPr lang="en-US" sz="1543" spc="20">
                <a:solidFill>
                  <a:srgbClr val="004AAD"/>
                </a:solidFill>
                <a:latin typeface="Alata"/>
              </a:rPr>
              <a:t>Describes behavior of a material under different loading </a:t>
            </a:r>
          </a:p>
          <a:p>
            <a:pPr algn="ctr">
              <a:lnSpc>
                <a:spcPts val="2283"/>
              </a:lnSpc>
              <a:spcBef>
                <a:spcPct val="0"/>
              </a:spcBef>
            </a:pPr>
            <a:r>
              <a:rPr lang="en-US" sz="1543" spc="20">
                <a:solidFill>
                  <a:srgbClr val="004AAD"/>
                </a:solidFill>
                <a:latin typeface="Alata"/>
              </a:rPr>
              <a:t>conditions (tension, compression, shear)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5044" y="2602706"/>
            <a:ext cx="3414541" cy="754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9"/>
              </a:lnSpc>
              <a:spcBef>
                <a:spcPct val="0"/>
              </a:spcBef>
            </a:pPr>
            <a:r>
              <a:rPr lang="en-US" sz="2053" spc="26">
                <a:solidFill>
                  <a:srgbClr val="000000"/>
                </a:solidFill>
                <a:latin typeface="Alata"/>
              </a:rPr>
              <a:t>solver was applied in number of load steps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51639" y="475925"/>
            <a:ext cx="4249554" cy="106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  <a:spcBef>
                <a:spcPct val="0"/>
              </a:spcBef>
            </a:pPr>
            <a:r>
              <a:rPr lang="en-US" sz="1930" spc="25">
                <a:solidFill>
                  <a:srgbClr val="000000"/>
                </a:solidFill>
                <a:latin typeface="Alata"/>
              </a:rPr>
              <a:t>We performed no. of iterations to obtain the force that produces displacement=0.058m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39224" y="2612231"/>
            <a:ext cx="3004396" cy="109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sz="2007" spc="26">
                <a:solidFill>
                  <a:srgbClr val="000000"/>
                </a:solidFill>
                <a:latin typeface="Alata"/>
              </a:rPr>
              <a:t>Reduced E was obtained in each incremental load step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32799" y="2602706"/>
            <a:ext cx="2947246" cy="77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  <a:spcBef>
                <a:spcPct val="0"/>
              </a:spcBef>
            </a:pPr>
            <a:r>
              <a:rPr lang="en-US" sz="2172" spc="28">
                <a:solidFill>
                  <a:srgbClr val="000000"/>
                </a:solidFill>
                <a:latin typeface="Alata"/>
              </a:rPr>
              <a:t>strains, stresses are obtained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55682" y="8305959"/>
            <a:ext cx="139422" cy="40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sz="2285" spc="29">
                <a:solidFill>
                  <a:srgbClr val="000000"/>
                </a:solidFill>
                <a:latin typeface="Alata"/>
              </a:rPr>
              <a:t>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876339"/>
            <a:ext cx="18288000" cy="9343505"/>
          </a:xfrm>
          <a:custGeom>
            <a:avLst/>
            <a:gdLst/>
            <a:ahLst/>
            <a:cxnLst/>
            <a:rect l="l" t="t" r="r" b="b"/>
            <a:pathLst>
              <a:path w="18288000" h="9343505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28700" y="3733151"/>
            <a:ext cx="3302333" cy="1834947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57889" y="4244193"/>
            <a:ext cx="2673535" cy="26752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325889" y="4242478"/>
            <a:ext cx="2674107" cy="2672392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179550" y="5530371"/>
            <a:ext cx="3307478" cy="1832661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617032" y="3733151"/>
            <a:ext cx="3302333" cy="1834947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746222" y="4244193"/>
            <a:ext cx="2673535" cy="26752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914221" y="4242478"/>
            <a:ext cx="2674107" cy="2672392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767882" y="5530371"/>
            <a:ext cx="3307478" cy="1832661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4086156" y="4226472"/>
            <a:ext cx="2673535" cy="2675250"/>
            <a:chOff x="0" y="0"/>
            <a:chExt cx="3367440" cy="336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29585" y="4559780"/>
            <a:ext cx="2130144" cy="40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Step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6628" y="904875"/>
            <a:ext cx="10549380" cy="109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</a:rPr>
              <a:t>Solver for non-linearity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95084" y="4462310"/>
            <a:ext cx="1935716" cy="211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Find</a:t>
            </a:r>
          </a:p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Strain </a:t>
            </a:r>
          </a:p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[Not same in each direction]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25057" y="4557718"/>
            <a:ext cx="1915864" cy="18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2030" spc="26">
                <a:solidFill>
                  <a:srgbClr val="191919"/>
                </a:solidFill>
                <a:latin typeface="Alata"/>
              </a:rPr>
              <a:t>Find</a:t>
            </a:r>
          </a:p>
          <a:p>
            <a:pPr algn="ctr">
              <a:lnSpc>
                <a:spcPts val="3004"/>
              </a:lnSpc>
            </a:pPr>
            <a:r>
              <a:rPr lang="en-US" sz="2030" spc="26">
                <a:solidFill>
                  <a:srgbClr val="191919"/>
                </a:solidFill>
                <a:latin typeface="Alata"/>
              </a:rPr>
              <a:t>Stress &amp;</a:t>
            </a:r>
          </a:p>
          <a:p>
            <a:pPr algn="ctr">
              <a:lnSpc>
                <a:spcPts val="3004"/>
              </a:lnSpc>
            </a:pPr>
            <a:r>
              <a:rPr lang="en-US" sz="2030" spc="26">
                <a:solidFill>
                  <a:srgbClr val="191919"/>
                </a:solidFill>
                <a:latin typeface="Alata"/>
              </a:rPr>
              <a:t>E each direction for next step</a:t>
            </a:r>
          </a:p>
          <a:p>
            <a:pPr marL="0" lvl="0" indent="0" algn="ctr">
              <a:lnSpc>
                <a:spcPts val="3004"/>
              </a:lnSpc>
            </a:pPr>
            <a:r>
              <a:rPr lang="en-US" sz="2030" spc="26">
                <a:solidFill>
                  <a:srgbClr val="191919"/>
                </a:solidFill>
                <a:latin typeface="Alata"/>
              </a:rPr>
              <a:t>From HD model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71790" y="4806011"/>
            <a:ext cx="1935716" cy="169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Adjust</a:t>
            </a:r>
          </a:p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the D matrix</a:t>
            </a:r>
          </a:p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For next step</a:t>
            </a:r>
          </a:p>
          <a:p>
            <a:pPr marL="0" lvl="0" indent="0" algn="ctr">
              <a:lnSpc>
                <a:spcPts val="3383"/>
              </a:lnSpc>
            </a:pPr>
            <a:endParaRPr lang="en-US" sz="2285" spc="29">
              <a:solidFill>
                <a:srgbClr val="191919"/>
              </a:solidFill>
              <a:latin typeface="Alat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455066" y="5105247"/>
            <a:ext cx="1935716" cy="83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Go to</a:t>
            </a:r>
          </a:p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next step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00885" y="5198901"/>
            <a:ext cx="1935716" cy="83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use E0</a:t>
            </a:r>
          </a:p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</a:rPr>
              <a:t>udisp = KG\F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876339"/>
            <a:ext cx="18288000" cy="9343505"/>
          </a:xfrm>
          <a:custGeom>
            <a:avLst/>
            <a:gdLst/>
            <a:ahLst/>
            <a:cxnLst/>
            <a:rect l="l" t="t" r="r" b="b"/>
            <a:pathLst>
              <a:path w="18288000" h="9343505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266628" y="2192835"/>
            <a:ext cx="6160074" cy="3583151"/>
          </a:xfrm>
          <a:custGeom>
            <a:avLst/>
            <a:gdLst/>
            <a:ahLst/>
            <a:cxnLst/>
            <a:rect l="l" t="t" r="r" b="b"/>
            <a:pathLst>
              <a:path w="6160074" h="3583151">
                <a:moveTo>
                  <a:pt x="0" y="0"/>
                </a:moveTo>
                <a:lnTo>
                  <a:pt x="6160075" y="0"/>
                </a:lnTo>
                <a:lnTo>
                  <a:pt x="6160075" y="3583151"/>
                </a:lnTo>
                <a:lnTo>
                  <a:pt x="0" y="3583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6628" y="5966486"/>
            <a:ext cx="6160074" cy="3401483"/>
          </a:xfrm>
          <a:custGeom>
            <a:avLst/>
            <a:gdLst/>
            <a:ahLst/>
            <a:cxnLst/>
            <a:rect l="l" t="t" r="r" b="b"/>
            <a:pathLst>
              <a:path w="6160074" h="3401483">
                <a:moveTo>
                  <a:pt x="0" y="0"/>
                </a:moveTo>
                <a:lnTo>
                  <a:pt x="6160075" y="0"/>
                </a:lnTo>
                <a:lnTo>
                  <a:pt x="6160075" y="3401483"/>
                </a:lnTo>
                <a:lnTo>
                  <a:pt x="0" y="340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61791" y="4351187"/>
            <a:ext cx="8697509" cy="2393810"/>
          </a:xfrm>
          <a:custGeom>
            <a:avLst/>
            <a:gdLst/>
            <a:ahLst/>
            <a:cxnLst/>
            <a:rect l="l" t="t" r="r" b="b"/>
            <a:pathLst>
              <a:path w="8697509" h="2393810">
                <a:moveTo>
                  <a:pt x="0" y="0"/>
                </a:moveTo>
                <a:lnTo>
                  <a:pt x="8697509" y="0"/>
                </a:lnTo>
                <a:lnTo>
                  <a:pt x="8697509" y="2393809"/>
                </a:lnTo>
                <a:lnTo>
                  <a:pt x="0" y="239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66628" y="904875"/>
            <a:ext cx="10549380" cy="109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</a:rPr>
              <a:t>Solver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Microsoft Office PowerPoint</Application>
  <PresentationFormat>Custom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Alata</vt:lpstr>
      <vt:lpstr>Arial</vt:lpstr>
      <vt:lpstr>Glacial Indifference</vt:lpstr>
      <vt:lpstr>Calibri</vt:lpstr>
      <vt:lpstr>Canva Sans 2 Bold</vt:lpstr>
      <vt:lpstr>Canva Sans 2 Medium</vt:lpstr>
      <vt:lpstr>Canva Sans 1</vt:lpstr>
      <vt:lpstr>Canva Sans 1 Italics</vt:lpstr>
      <vt:lpstr>Canva Sans 2</vt:lpstr>
      <vt:lpstr>Garet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fem presentation</dc:title>
  <cp:lastModifiedBy>Ravisara Sukapiwat</cp:lastModifiedBy>
  <cp:revision>2</cp:revision>
  <dcterms:created xsi:type="dcterms:W3CDTF">2006-08-16T00:00:00Z</dcterms:created>
  <dcterms:modified xsi:type="dcterms:W3CDTF">2024-05-07T12:54:12Z</dcterms:modified>
  <dc:identifier>DAGEP-uPhBM</dc:identifier>
</cp:coreProperties>
</file>